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58"/>
  </p:notesMasterIdLst>
  <p:sldIdLst>
    <p:sldId id="259" r:id="rId5"/>
    <p:sldId id="261" r:id="rId6"/>
    <p:sldId id="265" r:id="rId7"/>
    <p:sldId id="266" r:id="rId8"/>
    <p:sldId id="268" r:id="rId9"/>
    <p:sldId id="263" r:id="rId10"/>
    <p:sldId id="267" r:id="rId11"/>
    <p:sldId id="297" r:id="rId12"/>
    <p:sldId id="264" r:id="rId13"/>
    <p:sldId id="287" r:id="rId14"/>
    <p:sldId id="269" r:id="rId15"/>
    <p:sldId id="270" r:id="rId16"/>
    <p:sldId id="272" r:id="rId17"/>
    <p:sldId id="273" r:id="rId18"/>
    <p:sldId id="274" r:id="rId19"/>
    <p:sldId id="276" r:id="rId20"/>
    <p:sldId id="289" r:id="rId21"/>
    <p:sldId id="291" r:id="rId22"/>
    <p:sldId id="290" r:id="rId23"/>
    <p:sldId id="303" r:id="rId24"/>
    <p:sldId id="304" r:id="rId25"/>
    <p:sldId id="305" r:id="rId26"/>
    <p:sldId id="306" r:id="rId27"/>
    <p:sldId id="307" r:id="rId28"/>
    <p:sldId id="308" r:id="rId29"/>
    <p:sldId id="309" r:id="rId30"/>
    <p:sldId id="311" r:id="rId31"/>
    <p:sldId id="312" r:id="rId32"/>
    <p:sldId id="313" r:id="rId33"/>
    <p:sldId id="314" r:id="rId34"/>
    <p:sldId id="315" r:id="rId35"/>
    <p:sldId id="316" r:id="rId36"/>
    <p:sldId id="278" r:id="rId37"/>
    <p:sldId id="275" r:id="rId38"/>
    <p:sldId id="283" r:id="rId39"/>
    <p:sldId id="292" r:id="rId40"/>
    <p:sldId id="294" r:id="rId41"/>
    <p:sldId id="271" r:id="rId42"/>
    <p:sldId id="284" r:id="rId43"/>
    <p:sldId id="298" r:id="rId44"/>
    <p:sldId id="299" r:id="rId45"/>
    <p:sldId id="300" r:id="rId46"/>
    <p:sldId id="301" r:id="rId47"/>
    <p:sldId id="285" r:id="rId48"/>
    <p:sldId id="302" r:id="rId49"/>
    <p:sldId id="288" r:id="rId50"/>
    <p:sldId id="317" r:id="rId51"/>
    <p:sldId id="319" r:id="rId52"/>
    <p:sldId id="320" r:id="rId53"/>
    <p:sldId id="318" r:id="rId54"/>
    <p:sldId id="321" r:id="rId55"/>
    <p:sldId id="322" r:id="rId56"/>
    <p:sldId id="324" r:id="rId57"/>
  </p:sldIdLst>
  <p:sldSz cx="9144000" cy="5143500" type="screen16x9"/>
  <p:notesSz cx="6858000" cy="9144000"/>
  <p:defaultText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0C3EA1-4802-6F83-FF26-A8A3A773991A}" name="Heijligers, Bram" initials="HB" userId="S::heijligers.b@buas.nl::5cef929d-ecf9-4fca-bf12-bc5ee065fc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1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1CDF0-82B0-49E2-A409-07CAE9143C75}" v="18" dt="2022-03-30T13:54:07.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80474" autoAdjust="0"/>
  </p:normalViewPr>
  <p:slideViewPr>
    <p:cSldViewPr snapToGrid="0" snapToObjects="1" showGuides="1">
      <p:cViewPr varScale="1">
        <p:scale>
          <a:sx n="178" d="100"/>
          <a:sy n="178" d="100"/>
        </p:scale>
        <p:origin x="2844" y="1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zlova, Zhanna" userId="S::kozlova.z@buas.nl::8d63d5a7-3991-4693-b13a-8e2a489aa357" providerId="AD" clId="Web-{3AE1CDF0-82B0-49E2-A409-07CAE9143C75}"/>
    <pc:docChg chg="modSld">
      <pc:chgData name="Kozlova, Zhanna" userId="S::kozlova.z@buas.nl::8d63d5a7-3991-4693-b13a-8e2a489aa357" providerId="AD" clId="Web-{3AE1CDF0-82B0-49E2-A409-07CAE9143C75}" dt="2022-03-30T13:54:07.009" v="16" actId="20577"/>
      <pc:docMkLst>
        <pc:docMk/>
      </pc:docMkLst>
      <pc:sldChg chg="addSp delSp modSp delAnim">
        <pc:chgData name="Kozlova, Zhanna" userId="S::kozlova.z@buas.nl::8d63d5a7-3991-4693-b13a-8e2a489aa357" providerId="AD" clId="Web-{3AE1CDF0-82B0-49E2-A409-07CAE9143C75}" dt="2022-03-30T13:54:07.009" v="16" actId="20577"/>
        <pc:sldMkLst>
          <pc:docMk/>
          <pc:sldMk cId="1883244659" sldId="270"/>
        </pc:sldMkLst>
        <pc:spChg chg="add mod">
          <ac:chgData name="Kozlova, Zhanna" userId="S::kozlova.z@buas.nl::8d63d5a7-3991-4693-b13a-8e2a489aa357" providerId="AD" clId="Web-{3AE1CDF0-82B0-49E2-A409-07CAE9143C75}" dt="2022-03-30T13:54:07.009" v="16" actId="20577"/>
          <ac:spMkLst>
            <pc:docMk/>
            <pc:sldMk cId="1883244659" sldId="270"/>
            <ac:spMk id="8" creationId="{32E25202-310E-0AAD-3E6E-4B0C83618CDE}"/>
          </ac:spMkLst>
        </pc:spChg>
        <pc:picChg chg="del">
          <ac:chgData name="Kozlova, Zhanna" userId="S::kozlova.z@buas.nl::8d63d5a7-3991-4693-b13a-8e2a489aa357" providerId="AD" clId="Web-{3AE1CDF0-82B0-49E2-A409-07CAE9143C75}" dt="2022-03-30T13:53:36.009" v="0"/>
          <ac:picMkLst>
            <pc:docMk/>
            <pc:sldMk cId="1883244659" sldId="270"/>
            <ac:picMk id="5" creationId="{00000000-0000-0000-0000-000000000000}"/>
          </ac:picMkLst>
        </pc:picChg>
        <pc:picChg chg="add">
          <ac:chgData name="Kozlova, Zhanna" userId="S::kozlova.z@buas.nl::8d63d5a7-3991-4693-b13a-8e2a489aa357" providerId="AD" clId="Web-{3AE1CDF0-82B0-49E2-A409-07CAE9143C75}" dt="2022-03-30T13:53:40.774" v="1"/>
          <ac:picMkLst>
            <pc:docMk/>
            <pc:sldMk cId="1883244659" sldId="270"/>
            <ac:picMk id="7" creationId="{32589A05-ABEA-FFC4-4185-6DB041589D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FBDD7-A652-3445-A411-AC6297B6EDB0}" type="datetimeFigureOut">
              <a:rPr lang="en-US"/>
              <a:t>3/31/2022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E5163-76D6-0846-B4A7-CD6FB6DB9683}" type="slidenum">
              <a:rPr/>
              <a:t>‹#›</a:t>
            </a:fld>
            <a:endParaRPr lang="nl-NL"/>
          </a:p>
        </p:txBody>
      </p:sp>
    </p:spTree>
    <p:extLst>
      <p:ext uri="{BB962C8B-B14F-4D97-AF65-F5344CB8AC3E}">
        <p14:creationId xmlns:p14="http://schemas.microsoft.com/office/powerpoint/2010/main" val="2417971740"/>
      </p:ext>
    </p:extLst>
  </p:cSld>
  <p:clrMap bg1="lt1" tx1="dk1" bg2="lt2" tx2="dk2" accent1="accent1" accent2="accent2" accent3="accent3" accent4="accent4" accent5="accent5" accent6="accent6" hlink="hlink" folHlink="folHlink"/>
  <p:notesStyle>
    <a:lvl1pPr marL="0" algn="l" defTabSz="685663" rtl="0" eaLnBrk="1" latinLnBrk="0" hangingPunct="1">
      <a:defRPr sz="900" kern="1200">
        <a:solidFill>
          <a:schemeClr val="tx1"/>
        </a:solidFill>
        <a:latin typeface="+mn-lt"/>
        <a:ea typeface="+mn-ea"/>
        <a:cs typeface="+mn-cs"/>
      </a:defRPr>
    </a:lvl1pPr>
    <a:lvl2pPr marL="342831" algn="l" defTabSz="685663" rtl="0" eaLnBrk="1" latinLnBrk="0" hangingPunct="1">
      <a:defRPr sz="900" kern="1200">
        <a:solidFill>
          <a:schemeClr val="tx1"/>
        </a:solidFill>
        <a:latin typeface="+mn-lt"/>
        <a:ea typeface="+mn-ea"/>
        <a:cs typeface="+mn-cs"/>
      </a:defRPr>
    </a:lvl2pPr>
    <a:lvl3pPr marL="685663" algn="l" defTabSz="685663" rtl="0" eaLnBrk="1" latinLnBrk="0" hangingPunct="1">
      <a:defRPr sz="900" kern="1200">
        <a:solidFill>
          <a:schemeClr val="tx1"/>
        </a:solidFill>
        <a:latin typeface="+mn-lt"/>
        <a:ea typeface="+mn-ea"/>
        <a:cs typeface="+mn-cs"/>
      </a:defRPr>
    </a:lvl3pPr>
    <a:lvl4pPr marL="1028494" algn="l" defTabSz="685663" rtl="0" eaLnBrk="1" latinLnBrk="0" hangingPunct="1">
      <a:defRPr sz="900" kern="1200">
        <a:solidFill>
          <a:schemeClr val="tx1"/>
        </a:solidFill>
        <a:latin typeface="+mn-lt"/>
        <a:ea typeface="+mn-ea"/>
        <a:cs typeface="+mn-cs"/>
      </a:defRPr>
    </a:lvl4pPr>
    <a:lvl5pPr marL="1371326" algn="l" defTabSz="685663" rtl="0" eaLnBrk="1" latinLnBrk="0" hangingPunct="1">
      <a:defRPr sz="900" kern="1200">
        <a:solidFill>
          <a:schemeClr val="tx1"/>
        </a:solidFill>
        <a:latin typeface="+mn-lt"/>
        <a:ea typeface="+mn-ea"/>
        <a:cs typeface="+mn-cs"/>
      </a:defRPr>
    </a:lvl5pPr>
    <a:lvl6pPr marL="1714157" algn="l" defTabSz="685663" rtl="0" eaLnBrk="1" latinLnBrk="0" hangingPunct="1">
      <a:defRPr sz="900" kern="1200">
        <a:solidFill>
          <a:schemeClr val="tx1"/>
        </a:solidFill>
        <a:latin typeface="+mn-lt"/>
        <a:ea typeface="+mn-ea"/>
        <a:cs typeface="+mn-cs"/>
      </a:defRPr>
    </a:lvl6pPr>
    <a:lvl7pPr marL="2056989" algn="l" defTabSz="685663" rtl="0" eaLnBrk="1" latinLnBrk="0" hangingPunct="1">
      <a:defRPr sz="900" kern="1200">
        <a:solidFill>
          <a:schemeClr val="tx1"/>
        </a:solidFill>
        <a:latin typeface="+mn-lt"/>
        <a:ea typeface="+mn-ea"/>
        <a:cs typeface="+mn-cs"/>
      </a:defRPr>
    </a:lvl7pPr>
    <a:lvl8pPr marL="2399820" algn="l" defTabSz="685663" rtl="0" eaLnBrk="1" latinLnBrk="0" hangingPunct="1">
      <a:defRPr sz="900" kern="1200">
        <a:solidFill>
          <a:schemeClr val="tx1"/>
        </a:solidFill>
        <a:latin typeface="+mn-lt"/>
        <a:ea typeface="+mn-ea"/>
        <a:cs typeface="+mn-cs"/>
      </a:defRPr>
    </a:lvl8pPr>
    <a:lvl9pPr marL="2742651" algn="l" defTabSz="68566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to the class</a:t>
            </a:r>
          </a:p>
        </p:txBody>
      </p:sp>
      <p:sp>
        <p:nvSpPr>
          <p:cNvPr id="4" name="Slide Number Placeholder 3"/>
          <p:cNvSpPr>
            <a:spLocks noGrp="1"/>
          </p:cNvSpPr>
          <p:nvPr>
            <p:ph type="sldNum" sz="quarter" idx="10"/>
          </p:nvPr>
        </p:nvSpPr>
        <p:spPr/>
        <p:txBody>
          <a:bodyPr/>
          <a:lstStyle/>
          <a:p>
            <a:fld id="{51AE5163-76D6-0846-B4A7-CD6FB6DB9683}" type="slidenum">
              <a:rPr lang="en-US" smtClean="0"/>
              <a:t>3</a:t>
            </a:fld>
            <a:endParaRPr lang="en-US"/>
          </a:p>
        </p:txBody>
      </p:sp>
    </p:spTree>
    <p:extLst>
      <p:ext uri="{BB962C8B-B14F-4D97-AF65-F5344CB8AC3E}">
        <p14:creationId xmlns:p14="http://schemas.microsoft.com/office/powerpoint/2010/main" val="204128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13</a:t>
            </a:fld>
            <a:endParaRPr lang="en-US"/>
          </a:p>
        </p:txBody>
      </p:sp>
    </p:spTree>
    <p:extLst>
      <p:ext uri="{BB962C8B-B14F-4D97-AF65-F5344CB8AC3E}">
        <p14:creationId xmlns:p14="http://schemas.microsoft.com/office/powerpoint/2010/main" val="213491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14</a:t>
            </a:fld>
            <a:endParaRPr lang="en-US"/>
          </a:p>
        </p:txBody>
      </p:sp>
    </p:spTree>
    <p:extLst>
      <p:ext uri="{BB962C8B-B14F-4D97-AF65-F5344CB8AC3E}">
        <p14:creationId xmlns:p14="http://schemas.microsoft.com/office/powerpoint/2010/main" val="413120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15</a:t>
            </a:fld>
            <a:endParaRPr lang="en-US"/>
          </a:p>
        </p:txBody>
      </p:sp>
    </p:spTree>
    <p:extLst>
      <p:ext uri="{BB962C8B-B14F-4D97-AF65-F5344CB8AC3E}">
        <p14:creationId xmlns:p14="http://schemas.microsoft.com/office/powerpoint/2010/main" val="2092403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16</a:t>
            </a:fld>
            <a:endParaRPr lang="en-US"/>
          </a:p>
        </p:txBody>
      </p:sp>
    </p:spTree>
    <p:extLst>
      <p:ext uri="{BB962C8B-B14F-4D97-AF65-F5344CB8AC3E}">
        <p14:creationId xmlns:p14="http://schemas.microsoft.com/office/powerpoint/2010/main" val="2595801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17</a:t>
            </a:fld>
            <a:endParaRPr lang="en-US"/>
          </a:p>
        </p:txBody>
      </p:sp>
    </p:spTree>
    <p:extLst>
      <p:ext uri="{BB962C8B-B14F-4D97-AF65-F5344CB8AC3E}">
        <p14:creationId xmlns:p14="http://schemas.microsoft.com/office/powerpoint/2010/main" val="47483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18</a:t>
            </a:fld>
            <a:endParaRPr lang="en-US"/>
          </a:p>
        </p:txBody>
      </p:sp>
    </p:spTree>
    <p:extLst>
      <p:ext uri="{BB962C8B-B14F-4D97-AF65-F5344CB8AC3E}">
        <p14:creationId xmlns:p14="http://schemas.microsoft.com/office/powerpoint/2010/main" val="2360242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19</a:t>
            </a:fld>
            <a:endParaRPr lang="en-US"/>
          </a:p>
        </p:txBody>
      </p:sp>
    </p:spTree>
    <p:extLst>
      <p:ext uri="{BB962C8B-B14F-4D97-AF65-F5344CB8AC3E}">
        <p14:creationId xmlns:p14="http://schemas.microsoft.com/office/powerpoint/2010/main" val="1141893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24</a:t>
            </a:fld>
            <a:endParaRPr lang="en-US"/>
          </a:p>
        </p:txBody>
      </p:sp>
    </p:spTree>
    <p:extLst>
      <p:ext uri="{BB962C8B-B14F-4D97-AF65-F5344CB8AC3E}">
        <p14:creationId xmlns:p14="http://schemas.microsoft.com/office/powerpoint/2010/main" val="1019325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https://www.youtube.com/watch?v=7bXJ_obaiYQ</a:t>
            </a:r>
          </a:p>
        </p:txBody>
      </p:sp>
      <p:sp>
        <p:nvSpPr>
          <p:cNvPr id="4" name="Slide Number Placeholder 3"/>
          <p:cNvSpPr>
            <a:spLocks noGrp="1"/>
          </p:cNvSpPr>
          <p:nvPr>
            <p:ph type="sldNum" sz="quarter" idx="10"/>
          </p:nvPr>
        </p:nvSpPr>
        <p:spPr/>
        <p:txBody>
          <a:bodyPr/>
          <a:lstStyle/>
          <a:p>
            <a:fld id="{51AE5163-76D6-0846-B4A7-CD6FB6DB9683}" type="slidenum">
              <a:rPr lang="en-US" smtClean="0"/>
              <a:t>25</a:t>
            </a:fld>
            <a:endParaRPr lang="en-US"/>
          </a:p>
        </p:txBody>
      </p:sp>
    </p:spTree>
    <p:extLst>
      <p:ext uri="{BB962C8B-B14F-4D97-AF65-F5344CB8AC3E}">
        <p14:creationId xmlns:p14="http://schemas.microsoft.com/office/powerpoint/2010/main" val="3425410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26</a:t>
            </a:fld>
            <a:endParaRPr lang="en-US"/>
          </a:p>
        </p:txBody>
      </p:sp>
    </p:spTree>
    <p:extLst>
      <p:ext uri="{BB962C8B-B14F-4D97-AF65-F5344CB8AC3E}">
        <p14:creationId xmlns:p14="http://schemas.microsoft.com/office/powerpoint/2010/main" val="112868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4</a:t>
            </a:fld>
            <a:endParaRPr lang="en-US"/>
          </a:p>
        </p:txBody>
      </p:sp>
    </p:spTree>
    <p:extLst>
      <p:ext uri="{BB962C8B-B14F-4D97-AF65-F5344CB8AC3E}">
        <p14:creationId xmlns:p14="http://schemas.microsoft.com/office/powerpoint/2010/main" val="2851804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27</a:t>
            </a:fld>
            <a:endParaRPr lang="en-US"/>
          </a:p>
        </p:txBody>
      </p:sp>
    </p:spTree>
    <p:extLst>
      <p:ext uri="{BB962C8B-B14F-4D97-AF65-F5344CB8AC3E}">
        <p14:creationId xmlns:p14="http://schemas.microsoft.com/office/powerpoint/2010/main" val="510726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28</a:t>
            </a:fld>
            <a:endParaRPr lang="en-US"/>
          </a:p>
        </p:txBody>
      </p:sp>
    </p:spTree>
    <p:extLst>
      <p:ext uri="{BB962C8B-B14F-4D97-AF65-F5344CB8AC3E}">
        <p14:creationId xmlns:p14="http://schemas.microsoft.com/office/powerpoint/2010/main" val="600906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29</a:t>
            </a:fld>
            <a:endParaRPr lang="en-US"/>
          </a:p>
        </p:txBody>
      </p:sp>
    </p:spTree>
    <p:extLst>
      <p:ext uri="{BB962C8B-B14F-4D97-AF65-F5344CB8AC3E}">
        <p14:creationId xmlns:p14="http://schemas.microsoft.com/office/powerpoint/2010/main" val="3827124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30</a:t>
            </a:fld>
            <a:endParaRPr lang="en-US"/>
          </a:p>
        </p:txBody>
      </p:sp>
    </p:spTree>
    <p:extLst>
      <p:ext uri="{BB962C8B-B14F-4D97-AF65-F5344CB8AC3E}">
        <p14:creationId xmlns:p14="http://schemas.microsoft.com/office/powerpoint/2010/main" val="441754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32</a:t>
            </a:fld>
            <a:endParaRPr lang="en-US"/>
          </a:p>
        </p:txBody>
      </p:sp>
    </p:spTree>
    <p:extLst>
      <p:ext uri="{BB962C8B-B14F-4D97-AF65-F5344CB8AC3E}">
        <p14:creationId xmlns:p14="http://schemas.microsoft.com/office/powerpoint/2010/main" val="188306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33</a:t>
            </a:fld>
            <a:endParaRPr lang="en-US"/>
          </a:p>
        </p:txBody>
      </p:sp>
    </p:spTree>
    <p:extLst>
      <p:ext uri="{BB962C8B-B14F-4D97-AF65-F5344CB8AC3E}">
        <p14:creationId xmlns:p14="http://schemas.microsoft.com/office/powerpoint/2010/main" val="3402720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34</a:t>
            </a:fld>
            <a:endParaRPr lang="en-US"/>
          </a:p>
        </p:txBody>
      </p:sp>
    </p:spTree>
    <p:extLst>
      <p:ext uri="{BB962C8B-B14F-4D97-AF65-F5344CB8AC3E}">
        <p14:creationId xmlns:p14="http://schemas.microsoft.com/office/powerpoint/2010/main" val="1674299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35</a:t>
            </a:fld>
            <a:endParaRPr lang="en-US"/>
          </a:p>
        </p:txBody>
      </p:sp>
    </p:spTree>
    <p:extLst>
      <p:ext uri="{BB962C8B-B14F-4D97-AF65-F5344CB8AC3E}">
        <p14:creationId xmlns:p14="http://schemas.microsoft.com/office/powerpoint/2010/main" val="35665163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36</a:t>
            </a:fld>
            <a:endParaRPr lang="en-US"/>
          </a:p>
        </p:txBody>
      </p:sp>
    </p:spTree>
    <p:extLst>
      <p:ext uri="{BB962C8B-B14F-4D97-AF65-F5344CB8AC3E}">
        <p14:creationId xmlns:p14="http://schemas.microsoft.com/office/powerpoint/2010/main" val="38293509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37</a:t>
            </a:fld>
            <a:endParaRPr lang="en-US"/>
          </a:p>
        </p:txBody>
      </p:sp>
    </p:spTree>
    <p:extLst>
      <p:ext uri="{BB962C8B-B14F-4D97-AF65-F5344CB8AC3E}">
        <p14:creationId xmlns:p14="http://schemas.microsoft.com/office/powerpoint/2010/main" val="6410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5</a:t>
            </a:fld>
            <a:endParaRPr lang="en-US"/>
          </a:p>
        </p:txBody>
      </p:sp>
    </p:spTree>
    <p:extLst>
      <p:ext uri="{BB962C8B-B14F-4D97-AF65-F5344CB8AC3E}">
        <p14:creationId xmlns:p14="http://schemas.microsoft.com/office/powerpoint/2010/main" val="3810710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40</a:t>
            </a:fld>
            <a:endParaRPr lang="en-US"/>
          </a:p>
        </p:txBody>
      </p:sp>
    </p:spTree>
    <p:extLst>
      <p:ext uri="{BB962C8B-B14F-4D97-AF65-F5344CB8AC3E}">
        <p14:creationId xmlns:p14="http://schemas.microsoft.com/office/powerpoint/2010/main" val="301779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41</a:t>
            </a:fld>
            <a:endParaRPr lang="en-US"/>
          </a:p>
        </p:txBody>
      </p:sp>
    </p:spTree>
    <p:extLst>
      <p:ext uri="{BB962C8B-B14F-4D97-AF65-F5344CB8AC3E}">
        <p14:creationId xmlns:p14="http://schemas.microsoft.com/office/powerpoint/2010/main" val="321015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42</a:t>
            </a:fld>
            <a:endParaRPr lang="en-US"/>
          </a:p>
        </p:txBody>
      </p:sp>
    </p:spTree>
    <p:extLst>
      <p:ext uri="{BB962C8B-B14F-4D97-AF65-F5344CB8AC3E}">
        <p14:creationId xmlns:p14="http://schemas.microsoft.com/office/powerpoint/2010/main" val="2273175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43</a:t>
            </a:fld>
            <a:endParaRPr lang="en-US"/>
          </a:p>
        </p:txBody>
      </p:sp>
    </p:spTree>
    <p:extLst>
      <p:ext uri="{BB962C8B-B14F-4D97-AF65-F5344CB8AC3E}">
        <p14:creationId xmlns:p14="http://schemas.microsoft.com/office/powerpoint/2010/main" val="2939647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44</a:t>
            </a:fld>
            <a:endParaRPr lang="en-US"/>
          </a:p>
        </p:txBody>
      </p:sp>
    </p:spTree>
    <p:extLst>
      <p:ext uri="{BB962C8B-B14F-4D97-AF65-F5344CB8AC3E}">
        <p14:creationId xmlns:p14="http://schemas.microsoft.com/office/powerpoint/2010/main" val="3145507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45</a:t>
            </a:fld>
            <a:endParaRPr lang="en-US"/>
          </a:p>
        </p:txBody>
      </p:sp>
    </p:spTree>
    <p:extLst>
      <p:ext uri="{BB962C8B-B14F-4D97-AF65-F5344CB8AC3E}">
        <p14:creationId xmlns:p14="http://schemas.microsoft.com/office/powerpoint/2010/main" val="2336005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48</a:t>
            </a:fld>
            <a:endParaRPr lang="en-US"/>
          </a:p>
        </p:txBody>
      </p:sp>
    </p:spTree>
    <p:extLst>
      <p:ext uri="{BB962C8B-B14F-4D97-AF65-F5344CB8AC3E}">
        <p14:creationId xmlns:p14="http://schemas.microsoft.com/office/powerpoint/2010/main" val="733149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50</a:t>
            </a:fld>
            <a:endParaRPr lang="en-US"/>
          </a:p>
        </p:txBody>
      </p:sp>
    </p:spTree>
    <p:extLst>
      <p:ext uri="{BB962C8B-B14F-4D97-AF65-F5344CB8AC3E}">
        <p14:creationId xmlns:p14="http://schemas.microsoft.com/office/powerpoint/2010/main" val="4292185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51</a:t>
            </a:fld>
            <a:endParaRPr lang="en-US"/>
          </a:p>
        </p:txBody>
      </p:sp>
    </p:spTree>
    <p:extLst>
      <p:ext uri="{BB962C8B-B14F-4D97-AF65-F5344CB8AC3E}">
        <p14:creationId xmlns:p14="http://schemas.microsoft.com/office/powerpoint/2010/main" val="30928396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52</a:t>
            </a:fld>
            <a:endParaRPr lang="en-US"/>
          </a:p>
        </p:txBody>
      </p:sp>
    </p:spTree>
    <p:extLst>
      <p:ext uri="{BB962C8B-B14F-4D97-AF65-F5344CB8AC3E}">
        <p14:creationId xmlns:p14="http://schemas.microsoft.com/office/powerpoint/2010/main" val="6112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7</a:t>
            </a:fld>
            <a:endParaRPr lang="en-US"/>
          </a:p>
        </p:txBody>
      </p:sp>
    </p:spTree>
    <p:extLst>
      <p:ext uri="{BB962C8B-B14F-4D97-AF65-F5344CB8AC3E}">
        <p14:creationId xmlns:p14="http://schemas.microsoft.com/office/powerpoint/2010/main" val="3765896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8</a:t>
            </a:fld>
            <a:endParaRPr lang="en-US"/>
          </a:p>
        </p:txBody>
      </p:sp>
    </p:spTree>
    <p:extLst>
      <p:ext uri="{BB962C8B-B14F-4D97-AF65-F5344CB8AC3E}">
        <p14:creationId xmlns:p14="http://schemas.microsoft.com/office/powerpoint/2010/main" val="232255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9</a:t>
            </a:fld>
            <a:endParaRPr lang="en-US"/>
          </a:p>
        </p:txBody>
      </p:sp>
    </p:spTree>
    <p:extLst>
      <p:ext uri="{BB962C8B-B14F-4D97-AF65-F5344CB8AC3E}">
        <p14:creationId xmlns:p14="http://schemas.microsoft.com/office/powerpoint/2010/main" val="46913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10</a:t>
            </a:fld>
            <a:endParaRPr lang="en-US"/>
          </a:p>
        </p:txBody>
      </p:sp>
    </p:spTree>
    <p:extLst>
      <p:ext uri="{BB962C8B-B14F-4D97-AF65-F5344CB8AC3E}">
        <p14:creationId xmlns:p14="http://schemas.microsoft.com/office/powerpoint/2010/main" val="155018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AE5163-76D6-0846-B4A7-CD6FB6DB9683}" type="slidenum">
              <a:rPr lang="en-US" smtClean="0"/>
              <a:t>11</a:t>
            </a:fld>
            <a:endParaRPr lang="en-US"/>
          </a:p>
        </p:txBody>
      </p:sp>
    </p:spTree>
    <p:extLst>
      <p:ext uri="{BB962C8B-B14F-4D97-AF65-F5344CB8AC3E}">
        <p14:creationId xmlns:p14="http://schemas.microsoft.com/office/powerpoint/2010/main" val="216435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E5163-76D6-0846-B4A7-CD6FB6DB9683}" type="slidenum">
              <a:rPr lang="en-US" smtClean="0"/>
              <a:t>12</a:t>
            </a:fld>
            <a:endParaRPr lang="en-US"/>
          </a:p>
        </p:txBody>
      </p:sp>
    </p:spTree>
    <p:extLst>
      <p:ext uri="{BB962C8B-B14F-4D97-AF65-F5344CB8AC3E}">
        <p14:creationId xmlns:p14="http://schemas.microsoft.com/office/powerpoint/2010/main" val="473050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B4C103-5469-954E-8BF5-7BFB409CA964}"/>
              </a:ext>
            </a:extLst>
          </p:cNvPr>
          <p:cNvPicPr>
            <a:picLocks noChangeAspect="1"/>
          </p:cNvPicPr>
          <p:nvPr userDrawn="1"/>
        </p:nvPicPr>
        <p:blipFill>
          <a:blip r:embed="rId3"/>
          <a:stretch>
            <a:fillRect/>
          </a:stretch>
        </p:blipFill>
        <p:spPr>
          <a:xfrm>
            <a:off x="-609" y="0"/>
            <a:ext cx="9141371" cy="5143500"/>
          </a:xfrm>
          <a:prstGeom prst="rect">
            <a:avLst/>
          </a:prstGeom>
        </p:spPr>
      </p:pic>
      <p:sp>
        <p:nvSpPr>
          <p:cNvPr id="9"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907060"/>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2" name="Title 1"/>
          <p:cNvSpPr>
            <a:spLocks noGrp="1"/>
          </p:cNvSpPr>
          <p:nvPr>
            <p:ph type="ctrTitle" hasCustomPrompt="1"/>
          </p:nvPr>
        </p:nvSpPr>
        <p:spPr>
          <a:xfrm>
            <a:off x="873000" y="1077914"/>
            <a:ext cx="7089900" cy="1099852"/>
          </a:xfrm>
        </p:spPr>
        <p:txBody>
          <a:bodyPr anchor="t" anchorCtr="0"/>
          <a:lstStyle>
            <a:lvl1pPr algn="l">
              <a:lnSpc>
                <a:spcPts val="3800"/>
              </a:lnSpc>
              <a:defRPr sz="3800" b="0"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Title </a:t>
            </a:r>
            <a:br>
              <a:rPr lang="en-GB" noProof="0"/>
            </a:br>
            <a:r>
              <a:rPr lang="en-GB" noProof="0"/>
              <a:t>up to two lines</a:t>
            </a:r>
          </a:p>
        </p:txBody>
      </p:sp>
      <p:sp>
        <p:nvSpPr>
          <p:cNvPr id="3" name="Subtitle 2"/>
          <p:cNvSpPr>
            <a:spLocks noGrp="1"/>
          </p:cNvSpPr>
          <p:nvPr>
            <p:ph type="subTitle" idx="1" hasCustomPrompt="1"/>
          </p:nvPr>
        </p:nvSpPr>
        <p:spPr>
          <a:xfrm>
            <a:off x="872999" y="2177765"/>
            <a:ext cx="7089901" cy="300554"/>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a:t>Subtitle and/or name of speaker</a:t>
            </a:r>
          </a:p>
        </p:txBody>
      </p:sp>
      <p:sp>
        <p:nvSpPr>
          <p:cNvPr id="14" name="Rectangle 13">
            <a:extLst>
              <a:ext uri="{FF2B5EF4-FFF2-40B4-BE49-F238E27FC236}">
                <a16:creationId xmlns:a16="http://schemas.microsoft.com/office/drawing/2014/main" id="{8958A2E0-8A63-2249-89B5-C60ED3ED77B9}"/>
              </a:ext>
            </a:extLst>
          </p:cNvPr>
          <p:cNvSpPr/>
          <p:nvPr userDrawn="1"/>
        </p:nvSpPr>
        <p:spPr>
          <a:xfrm>
            <a:off x="0" y="606506"/>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6"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681119"/>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20"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79763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22"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96425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Month</a:t>
            </a:r>
            <a:br>
              <a:rPr lang="en-GB" noProof="0"/>
            </a:br>
            <a:r>
              <a:rPr lang="en-GB" noProof="0"/>
              <a:t>Year</a:t>
            </a:r>
          </a:p>
        </p:txBody>
      </p:sp>
      <p:pic>
        <p:nvPicPr>
          <p:cNvPr id="12" name="Graphic 11">
            <a:extLst>
              <a:ext uri="{FF2B5EF4-FFF2-40B4-BE49-F238E27FC236}">
                <a16:creationId xmlns:a16="http://schemas.microsoft.com/office/drawing/2014/main" id="{59A7FAD5-1828-0848-8D63-A661E2CF56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8450" y="4739979"/>
            <a:ext cx="1003678" cy="324145"/>
          </a:xfrm>
          <a:prstGeom prst="rect">
            <a:avLst/>
          </a:prstGeom>
        </p:spPr>
      </p:pic>
      <p:pic>
        <p:nvPicPr>
          <p:cNvPr id="11" name="Graphic 10">
            <a:extLst>
              <a:ext uri="{FF2B5EF4-FFF2-40B4-BE49-F238E27FC236}">
                <a16:creationId xmlns:a16="http://schemas.microsoft.com/office/drawing/2014/main" id="{A256CAB5-E399-6F4E-B8E7-5B247BC90B9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58464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subtitle with image">
    <p:bg>
      <p:bgPr>
        <a:solidFill>
          <a:srgbClr val="E2F1FC"/>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5B5A68A-9A48-0C46-91C7-C3832C2BA3B9}"/>
              </a:ext>
            </a:extLst>
          </p:cNvPr>
          <p:cNvPicPr>
            <a:picLocks noChangeAspect="1"/>
          </p:cNvPicPr>
          <p:nvPr userDrawn="1"/>
        </p:nvPicPr>
        <p:blipFill>
          <a:blip r:embed="rId2"/>
          <a:stretch>
            <a:fillRect/>
          </a:stretch>
        </p:blipFill>
        <p:spPr>
          <a:xfrm>
            <a:off x="2629" y="0"/>
            <a:ext cx="9141372" cy="5143500"/>
          </a:xfrm>
          <a:prstGeom prst="rect">
            <a:avLst/>
          </a:prstGeom>
        </p:spPr>
      </p:pic>
      <p:pic>
        <p:nvPicPr>
          <p:cNvPr id="15" name="Picture 14">
            <a:extLst>
              <a:ext uri="{FF2B5EF4-FFF2-40B4-BE49-F238E27FC236}">
                <a16:creationId xmlns:a16="http://schemas.microsoft.com/office/drawing/2014/main" id="{7249B4CB-FF61-9949-9B6C-2C1DB8CC14DB}"/>
              </a:ext>
            </a:extLst>
          </p:cNvPr>
          <p:cNvPicPr>
            <a:picLocks noChangeAspect="1"/>
          </p:cNvPicPr>
          <p:nvPr userDrawn="1"/>
        </p:nvPicPr>
        <p:blipFill>
          <a:blip r:embed="rId2"/>
          <a:stretch>
            <a:fillRect/>
          </a:stretch>
        </p:blipFill>
        <p:spPr>
          <a:xfrm>
            <a:off x="2629" y="0"/>
            <a:ext cx="9141372" cy="5143500"/>
          </a:xfrm>
          <a:prstGeom prst="rect">
            <a:avLst/>
          </a:prstGeom>
        </p:spPr>
      </p:pic>
      <p:sp>
        <p:nvSpPr>
          <p:cNvPr id="2" name="Title 1">
            <a:extLst>
              <a:ext uri="{FF2B5EF4-FFF2-40B4-BE49-F238E27FC236}">
                <a16:creationId xmlns:a16="http://schemas.microsoft.com/office/drawing/2014/main" id="{EA3BDD07-4A36-8844-9A21-E5EE3049A84F}"/>
              </a:ext>
            </a:extLst>
          </p:cNvPr>
          <p:cNvSpPr>
            <a:spLocks noGrp="1"/>
          </p:cNvSpPr>
          <p:nvPr>
            <p:ph type="title" hasCustomPrompt="1"/>
          </p:nvPr>
        </p:nvSpPr>
        <p:spPr>
          <a:xfrm>
            <a:off x="1169987" y="18199"/>
            <a:ext cx="7002463" cy="818910"/>
          </a:xfrm>
        </p:spPr>
        <p:txBody>
          <a:bodyPr/>
          <a:lstStyle/>
          <a:p>
            <a:r>
              <a:rPr lang="en-GB" noProof="0" dirty="0"/>
              <a:t>Title one line</a:t>
            </a:r>
          </a:p>
        </p:txBody>
      </p:sp>
      <p:sp>
        <p:nvSpPr>
          <p:cNvPr id="11" name="Content Placeholder 10">
            <a:extLst>
              <a:ext uri="{FF2B5EF4-FFF2-40B4-BE49-F238E27FC236}">
                <a16:creationId xmlns:a16="http://schemas.microsoft.com/office/drawing/2014/main" id="{5DFE607D-AAFB-2040-9849-BDE26B942BBE}"/>
              </a:ext>
            </a:extLst>
          </p:cNvPr>
          <p:cNvSpPr>
            <a:spLocks noGrp="1"/>
          </p:cNvSpPr>
          <p:nvPr>
            <p:ph sz="quarter" idx="14" hasCustomPrompt="1"/>
          </p:nvPr>
        </p:nvSpPr>
        <p:spPr>
          <a:xfrm>
            <a:off x="1169989" y="1484484"/>
            <a:ext cx="7002462" cy="3031256"/>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0" name="Straight Connector 9">
            <a:extLst>
              <a:ext uri="{FF2B5EF4-FFF2-40B4-BE49-F238E27FC236}">
                <a16:creationId xmlns:a16="http://schemas.microsoft.com/office/drawing/2014/main" id="{E8B5BBBC-48DE-D445-8E65-4EA81EBCA951}"/>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2"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sp>
        <p:nvSpPr>
          <p:cNvPr id="13" name="Text Placeholder 6">
            <a:extLst>
              <a:ext uri="{FF2B5EF4-FFF2-40B4-BE49-F238E27FC236}">
                <a16:creationId xmlns:a16="http://schemas.microsoft.com/office/drawing/2014/main" id="{DAEC25D0-2934-914F-8E24-94717EA2ADFC}"/>
              </a:ext>
            </a:extLst>
          </p:cNvPr>
          <p:cNvSpPr>
            <a:spLocks noGrp="1"/>
          </p:cNvSpPr>
          <p:nvPr>
            <p:ph type="body" sz="quarter" idx="13" hasCustomPrompt="1"/>
          </p:nvPr>
        </p:nvSpPr>
        <p:spPr>
          <a:xfrm>
            <a:off x="1169989" y="1077747"/>
            <a:ext cx="7002464" cy="406737"/>
          </a:xfrm>
        </p:spPr>
        <p:txBody>
          <a:bodyPr/>
          <a:lstStyle>
            <a:lvl1pPr marL="0" indent="0">
              <a:lnSpc>
                <a:spcPct val="100000"/>
              </a:lnSpc>
              <a:buNone/>
              <a:defRPr sz="2400" b="0">
                <a:solidFill>
                  <a:schemeClr val="tx2"/>
                </a:solidFill>
                <a:latin typeface="+mj-lt"/>
              </a:defRPr>
            </a:lvl1pPr>
            <a:lvl2pPr marL="134973" indent="0">
              <a:lnSpc>
                <a:spcPct val="100000"/>
              </a:lnSpc>
              <a:buNone/>
              <a:defRPr sz="2000"/>
            </a:lvl2pPr>
            <a:lvl3pPr marL="269946" indent="0">
              <a:lnSpc>
                <a:spcPct val="100000"/>
              </a:lnSpc>
              <a:buNone/>
              <a:defRPr sz="2000"/>
            </a:lvl3pPr>
            <a:lvl4pPr marL="404919" indent="0">
              <a:lnSpc>
                <a:spcPct val="100000"/>
              </a:lnSpc>
              <a:buNone/>
              <a:defRPr sz="2000"/>
            </a:lvl4pPr>
            <a:lvl5pPr marL="539892" indent="0">
              <a:lnSpc>
                <a:spcPct val="100000"/>
              </a:lnSpc>
              <a:buNone/>
              <a:defRPr sz="2000"/>
            </a:lvl5pPr>
          </a:lstStyle>
          <a:p>
            <a:pPr lvl="0"/>
            <a:r>
              <a:rPr lang="en-GB" noProof="0" dirty="0"/>
              <a:t>Subtitle</a:t>
            </a:r>
          </a:p>
        </p:txBody>
      </p:sp>
      <p:pic>
        <p:nvPicPr>
          <p:cNvPr id="8" name="Graphic 7">
            <a:extLst>
              <a:ext uri="{FF2B5EF4-FFF2-40B4-BE49-F238E27FC236}">
                <a16:creationId xmlns:a16="http://schemas.microsoft.com/office/drawing/2014/main" id="{52DB29F2-D6D0-4B49-9FA3-1A9AE38AB4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378541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images">
    <p:bg>
      <p:bgPr>
        <a:solidFill>
          <a:srgbClr val="E2F1F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5F6850-D164-254A-8860-8A551BA94413}"/>
              </a:ext>
            </a:extLst>
          </p:cNvPr>
          <p:cNvPicPr>
            <a:picLocks noChangeAspect="1"/>
          </p:cNvPicPr>
          <p:nvPr userDrawn="1"/>
        </p:nvPicPr>
        <p:blipFill>
          <a:blip r:embed="rId2"/>
          <a:stretch>
            <a:fillRect/>
          </a:stretch>
        </p:blipFill>
        <p:spPr>
          <a:xfrm>
            <a:off x="2628" y="0"/>
            <a:ext cx="9141372" cy="5143500"/>
          </a:xfrm>
          <a:prstGeom prst="rect">
            <a:avLst/>
          </a:prstGeom>
        </p:spPr>
      </p:pic>
      <p:sp>
        <p:nvSpPr>
          <p:cNvPr id="6" name="Title 5">
            <a:extLst>
              <a:ext uri="{FF2B5EF4-FFF2-40B4-BE49-F238E27FC236}">
                <a16:creationId xmlns:a16="http://schemas.microsoft.com/office/drawing/2014/main" id="{BE0B0A0E-432C-E84D-A6C3-15684529DA92}"/>
              </a:ext>
            </a:extLst>
          </p:cNvPr>
          <p:cNvSpPr>
            <a:spLocks noGrp="1"/>
          </p:cNvSpPr>
          <p:nvPr>
            <p:ph type="title" hasCustomPrompt="1"/>
          </p:nvPr>
        </p:nvSpPr>
        <p:spPr>
          <a:xfrm>
            <a:off x="1169989" y="18200"/>
            <a:ext cx="7002462" cy="818910"/>
          </a:xfrm>
        </p:spPr>
        <p:txBody>
          <a:bodyPr/>
          <a:lstStyle/>
          <a:p>
            <a:r>
              <a:rPr lang="en-GB" noProof="0" dirty="0"/>
              <a:t>Title one line</a:t>
            </a:r>
          </a:p>
        </p:txBody>
      </p:sp>
      <p:sp>
        <p:nvSpPr>
          <p:cNvPr id="8" name="Content Placeholder 7">
            <a:extLst>
              <a:ext uri="{FF2B5EF4-FFF2-40B4-BE49-F238E27FC236}">
                <a16:creationId xmlns:a16="http://schemas.microsoft.com/office/drawing/2014/main" id="{4F4860E1-64F3-7E48-AA60-BB896487396F}"/>
              </a:ext>
            </a:extLst>
          </p:cNvPr>
          <p:cNvSpPr>
            <a:spLocks noGrp="1"/>
          </p:cNvSpPr>
          <p:nvPr>
            <p:ph sz="quarter" idx="17" hasCustomPrompt="1"/>
          </p:nvPr>
        </p:nvSpPr>
        <p:spPr>
          <a:xfrm>
            <a:off x="1170000" y="1077746"/>
            <a:ext cx="3402000" cy="3437994"/>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Content Placeholder 2">
            <a:extLst>
              <a:ext uri="{FF2B5EF4-FFF2-40B4-BE49-F238E27FC236}">
                <a16:creationId xmlns:a16="http://schemas.microsoft.com/office/drawing/2014/main" id="{EF248606-2954-9F46-8105-2E84A6CBB096}"/>
              </a:ext>
            </a:extLst>
          </p:cNvPr>
          <p:cNvSpPr>
            <a:spLocks noGrp="1"/>
          </p:cNvSpPr>
          <p:nvPr>
            <p:ph sz="quarter" idx="18" hasCustomPrompt="1"/>
          </p:nvPr>
        </p:nvSpPr>
        <p:spPr>
          <a:xfrm>
            <a:off x="4752582" y="1082227"/>
            <a:ext cx="3419868" cy="3437994"/>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traight Connector 10">
            <a:extLst>
              <a:ext uri="{FF2B5EF4-FFF2-40B4-BE49-F238E27FC236}">
                <a16:creationId xmlns:a16="http://schemas.microsoft.com/office/drawing/2014/main" id="{94920172-B76C-5A46-A28E-06AEF38BC383}"/>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pic>
        <p:nvPicPr>
          <p:cNvPr id="12" name="Graphic 11">
            <a:extLst>
              <a:ext uri="{FF2B5EF4-FFF2-40B4-BE49-F238E27FC236}">
                <a16:creationId xmlns:a16="http://schemas.microsoft.com/office/drawing/2014/main" id="{CB2FAEF3-C7E5-D74A-81E3-E066792495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1783600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with images">
    <p:bg>
      <p:bgPr>
        <a:solidFill>
          <a:srgbClr val="E2F1FC"/>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94DD4A-E7E6-894A-B2D9-916BA6F7F52C}"/>
              </a:ext>
            </a:extLst>
          </p:cNvPr>
          <p:cNvPicPr>
            <a:picLocks noChangeAspect="1"/>
          </p:cNvPicPr>
          <p:nvPr userDrawn="1"/>
        </p:nvPicPr>
        <p:blipFill>
          <a:blip r:embed="rId2"/>
          <a:stretch>
            <a:fillRect/>
          </a:stretch>
        </p:blipFill>
        <p:spPr>
          <a:xfrm>
            <a:off x="2628" y="0"/>
            <a:ext cx="9141372" cy="5143500"/>
          </a:xfrm>
          <a:prstGeom prst="rect">
            <a:avLst/>
          </a:prstGeom>
        </p:spPr>
      </p:pic>
      <p:sp>
        <p:nvSpPr>
          <p:cNvPr id="2" name="Title 1">
            <a:extLst>
              <a:ext uri="{FF2B5EF4-FFF2-40B4-BE49-F238E27FC236}">
                <a16:creationId xmlns:a16="http://schemas.microsoft.com/office/drawing/2014/main" id="{EA3BDD07-4A36-8844-9A21-E5EE3049A84F}"/>
              </a:ext>
            </a:extLst>
          </p:cNvPr>
          <p:cNvSpPr>
            <a:spLocks noGrp="1"/>
          </p:cNvSpPr>
          <p:nvPr>
            <p:ph type="title" hasCustomPrompt="1"/>
          </p:nvPr>
        </p:nvSpPr>
        <p:spPr>
          <a:xfrm>
            <a:off x="1169987" y="18199"/>
            <a:ext cx="7002463" cy="818910"/>
          </a:xfrm>
        </p:spPr>
        <p:txBody>
          <a:bodyPr/>
          <a:lstStyle>
            <a:lvl1pPr>
              <a:defRPr sz="3800"/>
            </a:lvl1pPr>
          </a:lstStyle>
          <a:p>
            <a:r>
              <a:rPr lang="en-GB" noProof="0" dirty="0"/>
              <a:t>Title one line</a:t>
            </a:r>
          </a:p>
        </p:txBody>
      </p:sp>
      <p:sp>
        <p:nvSpPr>
          <p:cNvPr id="11" name="Content Placeholder 10">
            <a:extLst>
              <a:ext uri="{FF2B5EF4-FFF2-40B4-BE49-F238E27FC236}">
                <a16:creationId xmlns:a16="http://schemas.microsoft.com/office/drawing/2014/main" id="{5DFE607D-AAFB-2040-9849-BDE26B942BBE}"/>
              </a:ext>
            </a:extLst>
          </p:cNvPr>
          <p:cNvSpPr>
            <a:spLocks noGrp="1"/>
          </p:cNvSpPr>
          <p:nvPr>
            <p:ph sz="quarter" idx="14" hasCustomPrompt="1"/>
          </p:nvPr>
        </p:nvSpPr>
        <p:spPr>
          <a:xfrm>
            <a:off x="1169988" y="1484484"/>
            <a:ext cx="3402013" cy="3031256"/>
          </a:xfrm>
        </p:spPr>
        <p:txBody>
          <a:bodyPr/>
          <a:lstStyle/>
          <a:p>
            <a:pPr lvl="0"/>
            <a:r>
              <a:rPr lang="en-GB" noProof="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7">
            <a:extLst>
              <a:ext uri="{FF2B5EF4-FFF2-40B4-BE49-F238E27FC236}">
                <a16:creationId xmlns:a16="http://schemas.microsoft.com/office/drawing/2014/main" id="{9FC1C21E-5DEB-2142-BD20-E336637C0EB9}"/>
              </a:ext>
            </a:extLst>
          </p:cNvPr>
          <p:cNvSpPr>
            <a:spLocks noGrp="1"/>
          </p:cNvSpPr>
          <p:nvPr>
            <p:ph sz="quarter" idx="15" hasCustomPrompt="1"/>
          </p:nvPr>
        </p:nvSpPr>
        <p:spPr>
          <a:xfrm>
            <a:off x="4751388" y="1484484"/>
            <a:ext cx="3420269" cy="3031256"/>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3" name="Straight Connector 12">
            <a:extLst>
              <a:ext uri="{FF2B5EF4-FFF2-40B4-BE49-F238E27FC236}">
                <a16:creationId xmlns:a16="http://schemas.microsoft.com/office/drawing/2014/main" id="{ACFACFB4-7665-FA4B-83A4-18C18AAF7A4B}"/>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lide Number Placeholder 8">
            <a:extLst>
              <a:ext uri="{FF2B5EF4-FFF2-40B4-BE49-F238E27FC236}">
                <a16:creationId xmlns:a16="http://schemas.microsoft.com/office/drawing/2014/main" id="{66536085-4539-9342-8D37-26A7E300D0CB}"/>
              </a:ext>
            </a:extLst>
          </p:cNvPr>
          <p:cNvSpPr txBox="1">
            <a:spLocks/>
          </p:cNvSpPr>
          <p:nvPr userDrawn="1"/>
        </p:nvSpPr>
        <p:spPr>
          <a:xfrm>
            <a:off x="1083926" y="4713037"/>
            <a:ext cx="1051466" cy="278202"/>
          </a:xfrm>
          <a:prstGeom prst="rect">
            <a:avLst/>
          </a:prstGeom>
        </p:spPr>
        <p:txBody>
          <a:bodyPr/>
          <a:lstStyle>
            <a:defPPr>
              <a:defRPr lang="en-US"/>
            </a:defPPr>
            <a:lvl1pPr marL="0" algn="l" defTabSz="685663" rtl="0" eaLnBrk="1" latinLnBrk="0" hangingPunct="1">
              <a:defRPr sz="1800" b="1" kern="1200">
                <a:solidFill>
                  <a:schemeClr val="bg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993221B0-C4CD-1546-9E62-A4249094014D}" type="slidenum">
              <a:rPr lang="en-GB" smtClean="0"/>
              <a:pPr/>
              <a:t>‹#›</a:t>
            </a:fld>
            <a:endParaRPr lang="en-GB" dirty="0"/>
          </a:p>
        </p:txBody>
      </p:sp>
      <p:sp>
        <p:nvSpPr>
          <p:cNvPr id="15" name="Text Placeholder 6">
            <a:extLst>
              <a:ext uri="{FF2B5EF4-FFF2-40B4-BE49-F238E27FC236}">
                <a16:creationId xmlns:a16="http://schemas.microsoft.com/office/drawing/2014/main" id="{DAEC25D0-2934-914F-8E24-94717EA2ADFC}"/>
              </a:ext>
            </a:extLst>
          </p:cNvPr>
          <p:cNvSpPr>
            <a:spLocks noGrp="1"/>
          </p:cNvSpPr>
          <p:nvPr>
            <p:ph type="body" sz="quarter" idx="13" hasCustomPrompt="1"/>
          </p:nvPr>
        </p:nvSpPr>
        <p:spPr>
          <a:xfrm>
            <a:off x="1169989" y="1077747"/>
            <a:ext cx="7002464" cy="406737"/>
          </a:xfrm>
        </p:spPr>
        <p:txBody>
          <a:bodyPr/>
          <a:lstStyle>
            <a:lvl1pPr marL="0" indent="0">
              <a:lnSpc>
                <a:spcPct val="100000"/>
              </a:lnSpc>
              <a:buNone/>
              <a:defRPr sz="2400" b="1">
                <a:solidFill>
                  <a:schemeClr val="tx2"/>
                </a:solidFill>
                <a:latin typeface="+mj-lt"/>
              </a:defRPr>
            </a:lvl1pPr>
            <a:lvl2pPr marL="134973" indent="0">
              <a:lnSpc>
                <a:spcPct val="100000"/>
              </a:lnSpc>
              <a:buNone/>
              <a:defRPr sz="2000"/>
            </a:lvl2pPr>
            <a:lvl3pPr marL="269946" indent="0">
              <a:lnSpc>
                <a:spcPct val="100000"/>
              </a:lnSpc>
              <a:buNone/>
              <a:defRPr sz="2000"/>
            </a:lvl3pPr>
            <a:lvl4pPr marL="404919" indent="0">
              <a:lnSpc>
                <a:spcPct val="100000"/>
              </a:lnSpc>
              <a:buNone/>
              <a:defRPr sz="2000"/>
            </a:lvl4pPr>
            <a:lvl5pPr marL="539892" indent="0">
              <a:lnSpc>
                <a:spcPct val="100000"/>
              </a:lnSpc>
              <a:buNone/>
              <a:defRPr sz="2000"/>
            </a:lvl5pPr>
          </a:lstStyle>
          <a:p>
            <a:pPr lvl="0"/>
            <a:r>
              <a:rPr lang="en-GB" noProof="0" dirty="0"/>
              <a:t>Subtitle</a:t>
            </a:r>
          </a:p>
        </p:txBody>
      </p:sp>
      <p:pic>
        <p:nvPicPr>
          <p:cNvPr id="9" name="Graphic 8">
            <a:extLst>
              <a:ext uri="{FF2B5EF4-FFF2-40B4-BE49-F238E27FC236}">
                <a16:creationId xmlns:a16="http://schemas.microsoft.com/office/drawing/2014/main" id="{F107A49A-6505-FD45-9462-9874924C155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158806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EBFCD3-97D1-F848-9EEF-F9935718C6B0}"/>
              </a:ext>
            </a:extLst>
          </p:cNvPr>
          <p:cNvPicPr>
            <a:picLocks noChangeAspect="1"/>
          </p:cNvPicPr>
          <p:nvPr userDrawn="1"/>
        </p:nvPicPr>
        <p:blipFill>
          <a:blip r:embed="rId3"/>
          <a:stretch>
            <a:fillRect/>
          </a:stretch>
        </p:blipFill>
        <p:spPr>
          <a:xfrm>
            <a:off x="2628" y="0"/>
            <a:ext cx="9141372" cy="5143500"/>
          </a:xfrm>
          <a:prstGeom prst="rect">
            <a:avLst/>
          </a:prstGeom>
        </p:spPr>
      </p:pic>
      <p:sp>
        <p:nvSpPr>
          <p:cNvPr id="6" name="Slide Number Placeholder 8">
            <a:extLst>
              <a:ext uri="{FF2B5EF4-FFF2-40B4-BE49-F238E27FC236}">
                <a16:creationId xmlns:a16="http://schemas.microsoft.com/office/drawing/2014/main" id="{66536085-4539-9342-8D37-26A7E300D0CB}"/>
              </a:ext>
            </a:extLst>
          </p:cNvPr>
          <p:cNvSpPr txBox="1">
            <a:spLocks/>
          </p:cNvSpPr>
          <p:nvPr userDrawn="1"/>
        </p:nvSpPr>
        <p:spPr>
          <a:xfrm>
            <a:off x="1083926" y="4713037"/>
            <a:ext cx="1051466" cy="278202"/>
          </a:xfrm>
          <a:prstGeom prst="rect">
            <a:avLst/>
          </a:prstGeom>
        </p:spPr>
        <p:txBody>
          <a:bodyPr/>
          <a:lstStyle>
            <a:defPPr>
              <a:defRPr lang="en-US"/>
            </a:defPPr>
            <a:lvl1pPr marL="0" algn="l" defTabSz="685663" rtl="0" eaLnBrk="1" latinLnBrk="0" hangingPunct="1">
              <a:defRPr sz="1800" b="1" kern="1200">
                <a:solidFill>
                  <a:schemeClr val="bg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993221B0-C4CD-1546-9E62-A4249094014D}" type="slidenum">
              <a:rPr lang="en-GB" smtClean="0"/>
              <a:pPr/>
              <a:t>‹#›</a:t>
            </a:fld>
            <a:endParaRPr lang="en-GB" dirty="0"/>
          </a:p>
        </p:txBody>
      </p:sp>
      <p:pic>
        <p:nvPicPr>
          <p:cNvPr id="5" name="Graphic 4">
            <a:extLst>
              <a:ext uri="{FF2B5EF4-FFF2-40B4-BE49-F238E27FC236}">
                <a16:creationId xmlns:a16="http://schemas.microsoft.com/office/drawing/2014/main" id="{F5543C3D-F5E7-8C42-B602-4A4CD98400B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1779127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ilt Environ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888F0B0-85B3-0A49-B025-9CF0C95DCB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4" name="Graphic 3">
            <a:extLst>
              <a:ext uri="{FF2B5EF4-FFF2-40B4-BE49-F238E27FC236}">
                <a16:creationId xmlns:a16="http://schemas.microsoft.com/office/drawing/2014/main" id="{53A1AC8F-1519-604F-86FE-850F96AEE3A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706163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il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A58C9EE-77A6-1643-A593-69C3F77002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4" name="Graphic 3">
            <a:extLst>
              <a:ext uri="{FF2B5EF4-FFF2-40B4-BE49-F238E27FC236}">
                <a16:creationId xmlns:a16="http://schemas.microsoft.com/office/drawing/2014/main" id="{63C89A3F-6F76-5943-8B6B-24E593BF8EB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4224960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3796EA1-954C-B943-91F5-6513BE9F79A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75C64919-5BBE-4F4E-9E71-A2CC78F4CCF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35311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o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0361675-C609-F54E-B9F6-9DF359DC4F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2BA26B0F-DA60-D84A-BF74-8D64B2FFF8C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408667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isure &amp; Ev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64EACD-4EE2-7F4A-8E76-313A123FC0F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FFA87760-CC5D-BA43-917F-0EB79C18A88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322084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istic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672CEE6-F2AF-064E-B2C8-45F0CBD80F3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5BDCB2BF-9EE2-954D-BA3A-8E2DDCFD3A8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10260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FB2D3C-9153-3240-A716-8FB099FA7B1A}"/>
              </a:ext>
            </a:extLst>
          </p:cNvPr>
          <p:cNvPicPr>
            <a:picLocks noChangeAspect="1"/>
          </p:cNvPicPr>
          <p:nvPr userDrawn="1"/>
        </p:nvPicPr>
        <p:blipFill>
          <a:blip r:embed="rId3"/>
          <a:stretch>
            <a:fillRect/>
          </a:stretch>
        </p:blipFill>
        <p:spPr>
          <a:xfrm>
            <a:off x="-609" y="0"/>
            <a:ext cx="9141371" cy="5143500"/>
          </a:xfrm>
          <a:prstGeom prst="rect">
            <a:avLst/>
          </a:prstGeom>
        </p:spPr>
      </p:pic>
      <p:sp>
        <p:nvSpPr>
          <p:cNvPr id="9"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2354641"/>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2" name="Title 1"/>
          <p:cNvSpPr>
            <a:spLocks noGrp="1"/>
          </p:cNvSpPr>
          <p:nvPr>
            <p:ph type="ctrTitle" hasCustomPrompt="1"/>
          </p:nvPr>
        </p:nvSpPr>
        <p:spPr>
          <a:xfrm>
            <a:off x="872999" y="2530930"/>
            <a:ext cx="7068129" cy="1094416"/>
          </a:xfrm>
        </p:spPr>
        <p:txBody>
          <a:bodyPr anchor="t" anchorCtr="0"/>
          <a:lstStyle>
            <a:lvl1pPr algn="l">
              <a:lnSpc>
                <a:spcPts val="3800"/>
              </a:lnSpc>
              <a:defRPr sz="3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dirty="0"/>
              <a:t>Title</a:t>
            </a:r>
            <a:br>
              <a:rPr lang="en-GB" noProof="0" dirty="0"/>
            </a:br>
            <a:r>
              <a:rPr lang="en-GB" noProof="0" dirty="0"/>
              <a:t>up to two lines</a:t>
            </a:r>
          </a:p>
        </p:txBody>
      </p:sp>
      <p:sp>
        <p:nvSpPr>
          <p:cNvPr id="3" name="Subtitle 2"/>
          <p:cNvSpPr>
            <a:spLocks noGrp="1"/>
          </p:cNvSpPr>
          <p:nvPr>
            <p:ph type="subTitle" idx="1" hasCustomPrompt="1"/>
          </p:nvPr>
        </p:nvSpPr>
        <p:spPr>
          <a:xfrm>
            <a:off x="873000" y="3625345"/>
            <a:ext cx="7068128" cy="300554"/>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dirty="0"/>
              <a:t>Subtitle and/or name of speaker</a:t>
            </a:r>
          </a:p>
        </p:txBody>
      </p:sp>
      <p:sp>
        <p:nvSpPr>
          <p:cNvPr id="14" name="Rectangle 13">
            <a:extLst>
              <a:ext uri="{FF2B5EF4-FFF2-40B4-BE49-F238E27FC236}">
                <a16:creationId xmlns:a16="http://schemas.microsoft.com/office/drawing/2014/main" id="{8958A2E0-8A63-2249-89B5-C60ED3ED77B9}"/>
              </a:ext>
            </a:extLst>
          </p:cNvPr>
          <p:cNvSpPr/>
          <p:nvPr userDrawn="1"/>
        </p:nvSpPr>
        <p:spPr>
          <a:xfrm>
            <a:off x="0" y="2054087"/>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6"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2128700"/>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20"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224521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22"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241183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Month</a:t>
            </a:r>
            <a:br>
              <a:rPr lang="en-GB" noProof="0"/>
            </a:br>
            <a:r>
              <a:rPr lang="en-GB" noProof="0"/>
              <a:t>Year</a:t>
            </a:r>
          </a:p>
        </p:txBody>
      </p:sp>
      <p:pic>
        <p:nvPicPr>
          <p:cNvPr id="12" name="Graphic 11">
            <a:extLst>
              <a:ext uri="{FF2B5EF4-FFF2-40B4-BE49-F238E27FC236}">
                <a16:creationId xmlns:a16="http://schemas.microsoft.com/office/drawing/2014/main" id="{5851C908-D0E3-BD4A-B497-F30655A440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918450" y="4739979"/>
            <a:ext cx="1003678" cy="324145"/>
          </a:xfrm>
          <a:prstGeom prst="rect">
            <a:avLst/>
          </a:prstGeom>
        </p:spPr>
      </p:pic>
      <p:pic>
        <p:nvPicPr>
          <p:cNvPr id="13" name="Graphic 12">
            <a:extLst>
              <a:ext uri="{FF2B5EF4-FFF2-40B4-BE49-F238E27FC236}">
                <a16:creationId xmlns:a16="http://schemas.microsoft.com/office/drawing/2014/main" id="{05BFA6F8-7041-2147-A477-1DFC4B09DD5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45357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BD20B08-3CE2-4F46-AF21-9D2FE72845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9A26BAD8-A50B-4C43-96C0-E16CF11BEC4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206774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uris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72322D6-EDE7-2140-B372-5A142AF0DB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3" name="Graphic 2">
            <a:extLst>
              <a:ext uri="{FF2B5EF4-FFF2-40B4-BE49-F238E27FC236}">
                <a16:creationId xmlns:a16="http://schemas.microsoft.com/office/drawing/2014/main" id="{466B5155-2C0B-CA4D-8976-6F04DCB87F8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481667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0F9ADC-5635-7B4E-85AE-CAB386F72BA8}"/>
              </a:ext>
            </a:extLst>
          </p:cNvPr>
          <p:cNvPicPr>
            <a:picLocks noChangeAspect="1"/>
          </p:cNvPicPr>
          <p:nvPr userDrawn="1"/>
        </p:nvPicPr>
        <p:blipFill>
          <a:blip r:embed="rId2"/>
          <a:stretch>
            <a:fillRect/>
          </a:stretch>
        </p:blipFill>
        <p:spPr>
          <a:xfrm>
            <a:off x="2628" y="0"/>
            <a:ext cx="9141372" cy="5143500"/>
          </a:xfrm>
          <a:prstGeom prst="rect">
            <a:avLst/>
          </a:prstGeom>
        </p:spPr>
      </p:pic>
      <p:cxnSp>
        <p:nvCxnSpPr>
          <p:cNvPr id="9" name="Straight Connector 8">
            <a:extLst>
              <a:ext uri="{FF2B5EF4-FFF2-40B4-BE49-F238E27FC236}">
                <a16:creationId xmlns:a16="http://schemas.microsoft.com/office/drawing/2014/main" id="{BA97F8A4-F120-7E4F-ABAB-A6E9D4D041E3}"/>
              </a:ext>
            </a:extLst>
          </p:cNvPr>
          <p:cNvCxnSpPr>
            <a:cxnSpLocks/>
          </p:cNvCxnSpPr>
          <p:nvPr userDrawn="1"/>
        </p:nvCxnSpPr>
        <p:spPr>
          <a:xfrm>
            <a:off x="1169988" y="899861"/>
            <a:ext cx="7974013" cy="0"/>
          </a:xfrm>
          <a:prstGeom prst="line">
            <a:avLst/>
          </a:prstGeom>
          <a:ln w="12700">
            <a:gradFill>
              <a:gsLst>
                <a:gs pos="90000">
                  <a:schemeClr val="bg1"/>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D78989F8-DA85-C941-8E83-240102BDD78D}"/>
              </a:ext>
            </a:extLst>
          </p:cNvPr>
          <p:cNvSpPr>
            <a:spLocks noGrp="1"/>
          </p:cNvSpPr>
          <p:nvPr>
            <p:ph type="title" hasCustomPrompt="1"/>
          </p:nvPr>
        </p:nvSpPr>
        <p:spPr>
          <a:xfrm>
            <a:off x="1169989" y="182880"/>
            <a:ext cx="7002462" cy="663192"/>
          </a:xfrm>
        </p:spPr>
        <p:txBody>
          <a:bodyPr/>
          <a:lstStyle>
            <a:lvl1pPr>
              <a:defRPr sz="3800">
                <a:solidFill>
                  <a:schemeClr val="bg1"/>
                </a:solidFill>
              </a:defRPr>
            </a:lvl1pPr>
          </a:lstStyle>
          <a:p>
            <a:r>
              <a:rPr lang="en-GB" noProof="0" dirty="0"/>
              <a:t>Thank you!</a:t>
            </a:r>
          </a:p>
        </p:txBody>
      </p:sp>
      <p:sp>
        <p:nvSpPr>
          <p:cNvPr id="12" name="Text Placeholder 11">
            <a:extLst>
              <a:ext uri="{FF2B5EF4-FFF2-40B4-BE49-F238E27FC236}">
                <a16:creationId xmlns:a16="http://schemas.microsoft.com/office/drawing/2014/main" id="{9370B0AC-E2B1-434B-A906-B7A3D503A08C}"/>
              </a:ext>
            </a:extLst>
          </p:cNvPr>
          <p:cNvSpPr>
            <a:spLocks noGrp="1"/>
          </p:cNvSpPr>
          <p:nvPr>
            <p:ph type="body" sz="quarter" idx="13" hasCustomPrompt="1"/>
          </p:nvPr>
        </p:nvSpPr>
        <p:spPr>
          <a:xfrm>
            <a:off x="1169988" y="1043838"/>
            <a:ext cx="7002462" cy="3471902"/>
          </a:xfrm>
        </p:spPr>
        <p:txBody>
          <a:bodyPr/>
          <a:lstStyle>
            <a:lvl1pPr marL="0" indent="0">
              <a:lnSpc>
                <a:spcPct val="100000"/>
              </a:lnSpc>
              <a:buNone/>
              <a:defRPr lang="en-US" b="0" i="0">
                <a:solidFill>
                  <a:schemeClr val="bg1"/>
                </a:solidFill>
                <a:effectLst/>
              </a:defRPr>
            </a:lvl1pPr>
            <a:lvl2pPr marL="134973" indent="0">
              <a:buNone/>
              <a:defRPr sz="2000"/>
            </a:lvl2pPr>
            <a:lvl3pPr marL="269946" indent="0">
              <a:buNone/>
              <a:defRPr sz="2000"/>
            </a:lvl3pPr>
            <a:lvl4pPr marL="404919" indent="0">
              <a:buNone/>
              <a:defRPr sz="2000"/>
            </a:lvl4pPr>
            <a:lvl5pPr marL="539892" indent="0">
              <a:buNone/>
              <a:defRPr sz="2000"/>
            </a:lvl5pPr>
          </a:lstStyle>
          <a:p>
            <a:pPr lvl="0"/>
            <a:r>
              <a:rPr lang="en-GB" noProof="0" dirty="0" err="1"/>
              <a:t>Insert text here</a:t>
            </a:r>
            <a:endParaRPr lang="en-GB" noProof="0" dirty="0"/>
          </a:p>
        </p:txBody>
      </p:sp>
      <p:sp>
        <p:nvSpPr>
          <p:cNvPr id="11" name="Slide Number Placeholder 8">
            <a:extLst>
              <a:ext uri="{FF2B5EF4-FFF2-40B4-BE49-F238E27FC236}">
                <a16:creationId xmlns:a16="http://schemas.microsoft.com/office/drawing/2014/main" id="{66536085-4539-9342-8D37-26A7E300D0CB}"/>
              </a:ext>
            </a:extLst>
          </p:cNvPr>
          <p:cNvSpPr txBox="1">
            <a:spLocks/>
          </p:cNvSpPr>
          <p:nvPr userDrawn="1"/>
        </p:nvSpPr>
        <p:spPr>
          <a:xfrm>
            <a:off x="1083926" y="4702587"/>
            <a:ext cx="1051466" cy="278202"/>
          </a:xfrm>
          <a:prstGeom prst="rect">
            <a:avLst/>
          </a:prstGeom>
        </p:spPr>
        <p:txBody>
          <a:bodyPr/>
          <a:lstStyle>
            <a:defPPr>
              <a:defRPr lang="en-US"/>
            </a:defPPr>
            <a:lvl1pPr marL="0" algn="l" defTabSz="685663" rtl="0" eaLnBrk="1" latinLnBrk="0" hangingPunct="1">
              <a:defRPr sz="1800" b="1" kern="1200">
                <a:solidFill>
                  <a:schemeClr val="bg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993221B0-C4CD-1546-9E62-A4249094014D}" type="slidenum">
              <a:rPr lang="en-GB" smtClean="0"/>
              <a:pPr/>
              <a:t>‹#›</a:t>
            </a:fld>
            <a:endParaRPr lang="en-GB" dirty="0"/>
          </a:p>
        </p:txBody>
      </p:sp>
      <p:pic>
        <p:nvPicPr>
          <p:cNvPr id="7" name="Graphic 6">
            <a:extLst>
              <a:ext uri="{FF2B5EF4-FFF2-40B4-BE49-F238E27FC236}">
                <a16:creationId xmlns:a16="http://schemas.microsoft.com/office/drawing/2014/main" id="{7EB3DAEB-E7FB-CD4E-B2A5-B4E5A0EAF7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27605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2354641"/>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11" name="Title 1"/>
          <p:cNvSpPr>
            <a:spLocks noGrp="1"/>
          </p:cNvSpPr>
          <p:nvPr>
            <p:ph type="ctrTitle" hasCustomPrompt="1"/>
          </p:nvPr>
        </p:nvSpPr>
        <p:spPr>
          <a:xfrm>
            <a:off x="872999" y="2530930"/>
            <a:ext cx="7068129" cy="1094414"/>
          </a:xfrm>
        </p:spPr>
        <p:txBody>
          <a:bodyPr anchor="t" anchorCtr="0"/>
          <a:lstStyle>
            <a:lvl1pPr algn="l">
              <a:lnSpc>
                <a:spcPts val="3800"/>
              </a:lnSpc>
              <a:defRPr sz="3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dirty="0"/>
              <a:t>Title</a:t>
            </a:r>
            <a:br>
              <a:rPr lang="en-GB" noProof="0" dirty="0"/>
            </a:br>
            <a:r>
              <a:rPr lang="en-GB" noProof="0" dirty="0"/>
              <a:t>up to two lines</a:t>
            </a:r>
          </a:p>
        </p:txBody>
      </p:sp>
      <p:sp>
        <p:nvSpPr>
          <p:cNvPr id="12" name="Subtitle 2"/>
          <p:cNvSpPr>
            <a:spLocks noGrp="1"/>
          </p:cNvSpPr>
          <p:nvPr>
            <p:ph type="subTitle" idx="1" hasCustomPrompt="1"/>
          </p:nvPr>
        </p:nvSpPr>
        <p:spPr>
          <a:xfrm>
            <a:off x="873000" y="3625343"/>
            <a:ext cx="7068128" cy="300555"/>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dirty="0"/>
              <a:t>Subtitle and/or name of speaker</a:t>
            </a:r>
          </a:p>
        </p:txBody>
      </p:sp>
      <p:sp>
        <p:nvSpPr>
          <p:cNvPr id="14" name="Rectangle 13">
            <a:extLst>
              <a:ext uri="{FF2B5EF4-FFF2-40B4-BE49-F238E27FC236}">
                <a16:creationId xmlns:a16="http://schemas.microsoft.com/office/drawing/2014/main" id="{8958A2E0-8A63-2249-89B5-C60ED3ED77B9}"/>
              </a:ext>
            </a:extLst>
          </p:cNvPr>
          <p:cNvSpPr/>
          <p:nvPr userDrawn="1"/>
        </p:nvSpPr>
        <p:spPr>
          <a:xfrm>
            <a:off x="0" y="2054087"/>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6"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2128700"/>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20"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224521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22"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241183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dirty="0"/>
              <a:t>Month</a:t>
            </a:r>
            <a:br>
              <a:rPr lang="en-GB" noProof="0" dirty="0"/>
            </a:br>
            <a:r>
              <a:rPr lang="en-GB" noProof="0" dirty="0"/>
              <a:t>Year</a:t>
            </a:r>
          </a:p>
        </p:txBody>
      </p:sp>
      <p:pic>
        <p:nvPicPr>
          <p:cNvPr id="15" name="Graphic 14">
            <a:extLst>
              <a:ext uri="{FF2B5EF4-FFF2-40B4-BE49-F238E27FC236}">
                <a16:creationId xmlns:a16="http://schemas.microsoft.com/office/drawing/2014/main" id="{86CFC9E9-64E6-4945-AC30-5A9BE273A2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18" name="Graphic 17">
            <a:extLst>
              <a:ext uri="{FF2B5EF4-FFF2-40B4-BE49-F238E27FC236}">
                <a16:creationId xmlns:a16="http://schemas.microsoft.com/office/drawing/2014/main" id="{36B4B333-798F-7F42-8F02-19E17BC6F1B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111195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2354641"/>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11" name="Title 1"/>
          <p:cNvSpPr>
            <a:spLocks noGrp="1"/>
          </p:cNvSpPr>
          <p:nvPr>
            <p:ph type="ctrTitle" hasCustomPrompt="1"/>
          </p:nvPr>
        </p:nvSpPr>
        <p:spPr>
          <a:xfrm>
            <a:off x="872999" y="2530930"/>
            <a:ext cx="7068129" cy="1094416"/>
          </a:xfrm>
        </p:spPr>
        <p:txBody>
          <a:bodyPr anchor="t" anchorCtr="0"/>
          <a:lstStyle>
            <a:lvl1pPr algn="l">
              <a:lnSpc>
                <a:spcPts val="3800"/>
              </a:lnSpc>
              <a:defRPr sz="3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dirty="0"/>
              <a:t>Title</a:t>
            </a:r>
            <a:br>
              <a:rPr lang="en-GB" noProof="0" dirty="0"/>
            </a:br>
            <a:r>
              <a:rPr lang="en-GB" noProof="0" dirty="0"/>
              <a:t>up to two lines</a:t>
            </a:r>
          </a:p>
        </p:txBody>
      </p:sp>
      <p:sp>
        <p:nvSpPr>
          <p:cNvPr id="12" name="Subtitle 2"/>
          <p:cNvSpPr>
            <a:spLocks noGrp="1"/>
          </p:cNvSpPr>
          <p:nvPr>
            <p:ph type="subTitle" idx="1" hasCustomPrompt="1"/>
          </p:nvPr>
        </p:nvSpPr>
        <p:spPr>
          <a:xfrm>
            <a:off x="873000" y="3625345"/>
            <a:ext cx="7068128" cy="300554"/>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dirty="0"/>
              <a:t>Subtitle and/or name of speaker</a:t>
            </a:r>
          </a:p>
        </p:txBody>
      </p:sp>
      <p:sp>
        <p:nvSpPr>
          <p:cNvPr id="13" name="Rectangle 13">
            <a:extLst>
              <a:ext uri="{FF2B5EF4-FFF2-40B4-BE49-F238E27FC236}">
                <a16:creationId xmlns:a16="http://schemas.microsoft.com/office/drawing/2014/main" id="{8958A2E0-8A63-2249-89B5-C60ED3ED77B9}"/>
              </a:ext>
            </a:extLst>
          </p:cNvPr>
          <p:cNvSpPr/>
          <p:nvPr userDrawn="1"/>
        </p:nvSpPr>
        <p:spPr>
          <a:xfrm>
            <a:off x="0" y="2054087"/>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5"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2128700"/>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17"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224521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18"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241183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dirty="0"/>
              <a:t>Month</a:t>
            </a:r>
            <a:br>
              <a:rPr lang="en-GB" noProof="0" dirty="0"/>
            </a:br>
            <a:r>
              <a:rPr lang="en-GB" noProof="0" dirty="0"/>
              <a:t>Year</a:t>
            </a:r>
          </a:p>
        </p:txBody>
      </p:sp>
      <p:pic>
        <p:nvPicPr>
          <p:cNvPr id="9" name="Graphic 8">
            <a:extLst>
              <a:ext uri="{FF2B5EF4-FFF2-40B4-BE49-F238E27FC236}">
                <a16:creationId xmlns:a16="http://schemas.microsoft.com/office/drawing/2014/main" id="{61D13803-43BB-9F42-B8DE-0026CF16673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16" name="Graphic 15">
            <a:extLst>
              <a:ext uri="{FF2B5EF4-FFF2-40B4-BE49-F238E27FC236}">
                <a16:creationId xmlns:a16="http://schemas.microsoft.com/office/drawing/2014/main" id="{ADF48513-E4E3-5049-963E-B234C8ACF3C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29414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07393A3C-B6F0-1E48-9E2D-73D185B10513}"/>
              </a:ext>
            </a:extLst>
          </p:cNvPr>
          <p:cNvSpPr>
            <a:spLocks noChangeAspect="1"/>
          </p:cNvSpPr>
          <p:nvPr userDrawn="1"/>
        </p:nvSpPr>
        <p:spPr>
          <a:xfrm>
            <a:off x="297000" y="2354641"/>
            <a:ext cx="7875450" cy="1710351"/>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noProof="0"/>
          </a:p>
        </p:txBody>
      </p:sp>
      <p:sp>
        <p:nvSpPr>
          <p:cNvPr id="11" name="Title 1"/>
          <p:cNvSpPr>
            <a:spLocks noGrp="1"/>
          </p:cNvSpPr>
          <p:nvPr>
            <p:ph type="ctrTitle" hasCustomPrompt="1"/>
          </p:nvPr>
        </p:nvSpPr>
        <p:spPr>
          <a:xfrm>
            <a:off x="872999" y="2530930"/>
            <a:ext cx="7068129" cy="1094416"/>
          </a:xfrm>
        </p:spPr>
        <p:txBody>
          <a:bodyPr anchor="t" anchorCtr="0"/>
          <a:lstStyle>
            <a:lvl1pPr algn="l">
              <a:lnSpc>
                <a:spcPts val="3800"/>
              </a:lnSpc>
              <a:defRPr sz="3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dirty="0"/>
              <a:t>Title</a:t>
            </a:r>
            <a:br>
              <a:rPr lang="en-GB" noProof="0" dirty="0"/>
            </a:br>
            <a:r>
              <a:rPr lang="en-GB" noProof="0" dirty="0"/>
              <a:t>up to two lines</a:t>
            </a:r>
          </a:p>
        </p:txBody>
      </p:sp>
      <p:sp>
        <p:nvSpPr>
          <p:cNvPr id="12" name="Subtitle 2"/>
          <p:cNvSpPr>
            <a:spLocks noGrp="1"/>
          </p:cNvSpPr>
          <p:nvPr>
            <p:ph type="subTitle" idx="1" hasCustomPrompt="1"/>
          </p:nvPr>
        </p:nvSpPr>
        <p:spPr>
          <a:xfrm>
            <a:off x="873000" y="3625345"/>
            <a:ext cx="7068128" cy="300554"/>
          </a:xfrm>
          <a:prstGeom prst="rect">
            <a:avLst/>
          </a:prstGeom>
        </p:spPr>
        <p:txBody>
          <a:bodyPr/>
          <a:lstStyle>
            <a:lvl1pPr marL="0" indent="0" algn="l">
              <a:lnSpc>
                <a:spcPct val="100000"/>
              </a:lnSpc>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831" indent="0" algn="ctr">
              <a:buNone/>
              <a:defRPr sz="1500"/>
            </a:lvl2pPr>
            <a:lvl3pPr marL="685663" indent="0" algn="ctr">
              <a:buNone/>
              <a:defRPr sz="1350"/>
            </a:lvl3pPr>
            <a:lvl4pPr marL="1028494" indent="0" algn="ctr">
              <a:buNone/>
              <a:defRPr sz="1200"/>
            </a:lvl4pPr>
            <a:lvl5pPr marL="1371326" indent="0" algn="ctr">
              <a:buNone/>
              <a:defRPr sz="1200"/>
            </a:lvl5pPr>
            <a:lvl6pPr marL="1714157" indent="0" algn="ctr">
              <a:buNone/>
              <a:defRPr sz="1200"/>
            </a:lvl6pPr>
            <a:lvl7pPr marL="2056989" indent="0" algn="ctr">
              <a:buNone/>
              <a:defRPr sz="1200"/>
            </a:lvl7pPr>
            <a:lvl8pPr marL="2399820" indent="0" algn="ctr">
              <a:buNone/>
              <a:defRPr sz="1200"/>
            </a:lvl8pPr>
            <a:lvl9pPr marL="2742651" indent="0" algn="ctr">
              <a:buNone/>
              <a:defRPr sz="1200"/>
            </a:lvl9pPr>
          </a:lstStyle>
          <a:p>
            <a:r>
              <a:rPr lang="en-GB" noProof="0" dirty="0"/>
              <a:t>Subtitle and/or name of speaker</a:t>
            </a:r>
          </a:p>
        </p:txBody>
      </p:sp>
      <p:sp>
        <p:nvSpPr>
          <p:cNvPr id="13" name="Rectangle 13">
            <a:extLst>
              <a:ext uri="{FF2B5EF4-FFF2-40B4-BE49-F238E27FC236}">
                <a16:creationId xmlns:a16="http://schemas.microsoft.com/office/drawing/2014/main" id="{8958A2E0-8A63-2249-89B5-C60ED3ED77B9}"/>
              </a:ext>
            </a:extLst>
          </p:cNvPr>
          <p:cNvSpPr/>
          <p:nvPr userDrawn="1"/>
        </p:nvSpPr>
        <p:spPr>
          <a:xfrm>
            <a:off x="0" y="2054087"/>
            <a:ext cx="603000" cy="602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675" noProof="0"/>
          </a:p>
        </p:txBody>
      </p:sp>
      <p:sp>
        <p:nvSpPr>
          <p:cNvPr id="15" name="Text Placeholder 15">
            <a:extLst>
              <a:ext uri="{FF2B5EF4-FFF2-40B4-BE49-F238E27FC236}">
                <a16:creationId xmlns:a16="http://schemas.microsoft.com/office/drawing/2014/main" id="{4222CB80-7A90-0547-92AF-12750012BAE7}"/>
              </a:ext>
            </a:extLst>
          </p:cNvPr>
          <p:cNvSpPr>
            <a:spLocks noGrp="1"/>
          </p:cNvSpPr>
          <p:nvPr>
            <p:ph type="body" sz="quarter" idx="13" hasCustomPrompt="1"/>
          </p:nvPr>
        </p:nvSpPr>
        <p:spPr>
          <a:xfrm>
            <a:off x="609" y="2128700"/>
            <a:ext cx="603000" cy="116510"/>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Day</a:t>
            </a:r>
          </a:p>
        </p:txBody>
      </p:sp>
      <p:sp>
        <p:nvSpPr>
          <p:cNvPr id="17" name="Text Placeholder 19">
            <a:extLst>
              <a:ext uri="{FF2B5EF4-FFF2-40B4-BE49-F238E27FC236}">
                <a16:creationId xmlns:a16="http://schemas.microsoft.com/office/drawing/2014/main" id="{FB3A0C97-7C26-A04B-B69A-B31E879D2000}"/>
              </a:ext>
            </a:extLst>
          </p:cNvPr>
          <p:cNvSpPr>
            <a:spLocks noGrp="1"/>
          </p:cNvSpPr>
          <p:nvPr>
            <p:ph type="body" sz="quarter" idx="14" hasCustomPrompt="1"/>
          </p:nvPr>
        </p:nvSpPr>
        <p:spPr>
          <a:xfrm>
            <a:off x="609" y="2245210"/>
            <a:ext cx="603000" cy="166625"/>
          </a:xfrm>
          <a:prstGeom prst="rect">
            <a:avLst/>
          </a:prstGeom>
        </p:spPr>
        <p:txBody>
          <a:bodyPr/>
          <a:lstStyle>
            <a:lvl1pPr marL="0" indent="0" algn="ctr">
              <a:lnSpc>
                <a:spcPct val="100000"/>
              </a:lnSpc>
              <a:buFontTx/>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a:t>0</a:t>
            </a:r>
          </a:p>
        </p:txBody>
      </p:sp>
      <p:sp>
        <p:nvSpPr>
          <p:cNvPr id="18" name="Text Placeholder 21">
            <a:extLst>
              <a:ext uri="{FF2B5EF4-FFF2-40B4-BE49-F238E27FC236}">
                <a16:creationId xmlns:a16="http://schemas.microsoft.com/office/drawing/2014/main" id="{B7DA81C1-B4EC-E848-8ABA-B10E92BC895D}"/>
              </a:ext>
            </a:extLst>
          </p:cNvPr>
          <p:cNvSpPr>
            <a:spLocks noGrp="1"/>
          </p:cNvSpPr>
          <p:nvPr>
            <p:ph type="body" sz="quarter" idx="15" hasCustomPrompt="1"/>
          </p:nvPr>
        </p:nvSpPr>
        <p:spPr>
          <a:xfrm>
            <a:off x="0" y="2411835"/>
            <a:ext cx="603000" cy="245159"/>
          </a:xfrm>
          <a:prstGeom prst="rect">
            <a:avLst/>
          </a:prstGeom>
        </p:spPr>
        <p:txBody>
          <a:bodyPr/>
          <a:lstStyle>
            <a:lvl1pPr marL="0" indent="0" algn="ctr">
              <a:lnSpc>
                <a:spcPct val="100000"/>
              </a:lnSpc>
              <a:buFontTx/>
              <a:buNone/>
              <a:defRPr sz="6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4973" indent="0" algn="ctr">
              <a:buFontTx/>
              <a:buNone/>
              <a:defRPr/>
            </a:lvl2pPr>
            <a:lvl3pPr marL="269946" indent="0" algn="ctr">
              <a:buFontTx/>
              <a:buNone/>
              <a:defRPr/>
            </a:lvl3pPr>
            <a:lvl4pPr marL="404919" indent="0" algn="ctr">
              <a:buFontTx/>
              <a:buNone/>
              <a:defRPr/>
            </a:lvl4pPr>
            <a:lvl5pPr marL="539892" indent="0" algn="ctr">
              <a:buFontTx/>
              <a:buNone/>
              <a:defRPr/>
            </a:lvl5pPr>
          </a:lstStyle>
          <a:p>
            <a:pPr lvl="0"/>
            <a:r>
              <a:rPr lang="en-GB" noProof="0" dirty="0"/>
              <a:t>Month</a:t>
            </a:r>
            <a:br>
              <a:rPr lang="en-GB" noProof="0" dirty="0"/>
            </a:br>
            <a:r>
              <a:rPr lang="en-GB" noProof="0" dirty="0"/>
              <a:t>Year</a:t>
            </a:r>
          </a:p>
        </p:txBody>
      </p:sp>
      <p:pic>
        <p:nvPicPr>
          <p:cNvPr id="9" name="Graphic 8">
            <a:extLst>
              <a:ext uri="{FF2B5EF4-FFF2-40B4-BE49-F238E27FC236}">
                <a16:creationId xmlns:a16="http://schemas.microsoft.com/office/drawing/2014/main" id="{9C9877E8-5543-B146-AE27-1CB774E9BBB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pic>
        <p:nvPicPr>
          <p:cNvPr id="16" name="Graphic 15">
            <a:extLst>
              <a:ext uri="{FF2B5EF4-FFF2-40B4-BE49-F238E27FC236}">
                <a16:creationId xmlns:a16="http://schemas.microsoft.com/office/drawing/2014/main" id="{752B48FF-E9DD-D04B-A47A-1CF877B534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08800" y="4571992"/>
            <a:ext cx="1294295" cy="53191"/>
          </a:xfrm>
          <a:prstGeom prst="rect">
            <a:avLst/>
          </a:prstGeom>
        </p:spPr>
      </p:pic>
    </p:spTree>
    <p:extLst>
      <p:ext uri="{BB962C8B-B14F-4D97-AF65-F5344CB8AC3E}">
        <p14:creationId xmlns:p14="http://schemas.microsoft.com/office/powerpoint/2010/main" val="358310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out text">
    <p:bg>
      <p:bgPr>
        <a:solidFill>
          <a:srgbClr val="E2F1F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1B6871-4343-C548-BDDB-704666C34642}"/>
              </a:ext>
            </a:extLst>
          </p:cNvPr>
          <p:cNvPicPr>
            <a:picLocks noChangeAspect="1"/>
          </p:cNvPicPr>
          <p:nvPr userDrawn="1"/>
        </p:nvPicPr>
        <p:blipFill>
          <a:blip r:embed="rId2"/>
          <a:stretch>
            <a:fillRect/>
          </a:stretch>
        </p:blipFill>
        <p:spPr>
          <a:xfrm>
            <a:off x="2628" y="0"/>
            <a:ext cx="9141372" cy="5143500"/>
          </a:xfrm>
          <a:prstGeom prst="rect">
            <a:avLst/>
          </a:prstGeom>
        </p:spPr>
      </p:pic>
      <p:sp>
        <p:nvSpPr>
          <p:cNvPr id="2" name="Title 1">
            <a:extLst>
              <a:ext uri="{FF2B5EF4-FFF2-40B4-BE49-F238E27FC236}">
                <a16:creationId xmlns:a16="http://schemas.microsoft.com/office/drawing/2014/main" id="{531793AD-AC69-4F4F-9BC1-4B0F0A85AF69}"/>
              </a:ext>
            </a:extLst>
          </p:cNvPr>
          <p:cNvSpPr>
            <a:spLocks noGrp="1"/>
          </p:cNvSpPr>
          <p:nvPr>
            <p:ph type="title" hasCustomPrompt="1"/>
          </p:nvPr>
        </p:nvSpPr>
        <p:spPr>
          <a:xfrm>
            <a:off x="1169989" y="12821"/>
            <a:ext cx="7002462" cy="827872"/>
          </a:xfrm>
        </p:spPr>
        <p:txBody>
          <a:bodyPr/>
          <a:lstStyle/>
          <a:p>
            <a:r>
              <a:rPr lang="en-GB" noProof="0" dirty="0"/>
              <a:t>Title one line</a:t>
            </a:r>
          </a:p>
        </p:txBody>
      </p:sp>
      <p:cxnSp>
        <p:nvCxnSpPr>
          <p:cNvPr id="6" name="Straight Connector 5">
            <a:extLst>
              <a:ext uri="{FF2B5EF4-FFF2-40B4-BE49-F238E27FC236}">
                <a16:creationId xmlns:a16="http://schemas.microsoft.com/office/drawing/2014/main" id="{A8E8A805-4A08-9F49-8318-77125BD44AE6}"/>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0258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pic>
        <p:nvPicPr>
          <p:cNvPr id="7" name="Graphic 6">
            <a:extLst>
              <a:ext uri="{FF2B5EF4-FFF2-40B4-BE49-F238E27FC236}">
                <a16:creationId xmlns:a16="http://schemas.microsoft.com/office/drawing/2014/main" id="{12E27AD0-7EE0-A645-BEFC-5A1ECFFAE6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227753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text">
    <p:bg>
      <p:bgPr>
        <a:solidFill>
          <a:srgbClr val="E2F1F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0C295B-12C6-6544-ACA1-E67F85A8837B}"/>
              </a:ext>
            </a:extLst>
          </p:cNvPr>
          <p:cNvPicPr>
            <a:picLocks noChangeAspect="1"/>
          </p:cNvPicPr>
          <p:nvPr userDrawn="1"/>
        </p:nvPicPr>
        <p:blipFill>
          <a:blip r:embed="rId2"/>
          <a:stretch>
            <a:fillRect/>
          </a:stretch>
        </p:blipFill>
        <p:spPr>
          <a:xfrm>
            <a:off x="2628" y="0"/>
            <a:ext cx="9141372" cy="5143500"/>
          </a:xfrm>
          <a:prstGeom prst="rect">
            <a:avLst/>
          </a:prstGeom>
        </p:spPr>
      </p:pic>
      <p:sp>
        <p:nvSpPr>
          <p:cNvPr id="2" name="Title 1">
            <a:extLst>
              <a:ext uri="{FF2B5EF4-FFF2-40B4-BE49-F238E27FC236}">
                <a16:creationId xmlns:a16="http://schemas.microsoft.com/office/drawing/2014/main" id="{EA3BDD07-4A36-8844-9A21-E5EE3049A84F}"/>
              </a:ext>
            </a:extLst>
          </p:cNvPr>
          <p:cNvSpPr>
            <a:spLocks noGrp="1"/>
          </p:cNvSpPr>
          <p:nvPr>
            <p:ph type="title" hasCustomPrompt="1"/>
          </p:nvPr>
        </p:nvSpPr>
        <p:spPr>
          <a:xfrm>
            <a:off x="1169987" y="18199"/>
            <a:ext cx="7002463" cy="818910"/>
          </a:xfrm>
        </p:spPr>
        <p:txBody>
          <a:bodyPr/>
          <a:lstStyle/>
          <a:p>
            <a:r>
              <a:rPr lang="en-GB" noProof="0" dirty="0"/>
              <a:t>Title one line</a:t>
            </a:r>
          </a:p>
        </p:txBody>
      </p:sp>
      <p:sp>
        <p:nvSpPr>
          <p:cNvPr id="9" name="Text Placeholder 8">
            <a:extLst>
              <a:ext uri="{FF2B5EF4-FFF2-40B4-BE49-F238E27FC236}">
                <a16:creationId xmlns:a16="http://schemas.microsoft.com/office/drawing/2014/main" id="{CA044341-A1D2-834F-9329-7F39DC275D67}"/>
              </a:ext>
            </a:extLst>
          </p:cNvPr>
          <p:cNvSpPr>
            <a:spLocks noGrp="1"/>
          </p:cNvSpPr>
          <p:nvPr>
            <p:ph type="body" sz="quarter" idx="14" hasCustomPrompt="1"/>
          </p:nvPr>
        </p:nvSpPr>
        <p:spPr>
          <a:xfrm>
            <a:off x="1169988" y="1077746"/>
            <a:ext cx="7002462" cy="3437994"/>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1" name="Straight Connector 10">
            <a:extLst>
              <a:ext uri="{FF2B5EF4-FFF2-40B4-BE49-F238E27FC236}">
                <a16:creationId xmlns:a16="http://schemas.microsoft.com/office/drawing/2014/main" id="{FE5F5878-D7EB-BB4A-A8D9-0A63984AF2B4}"/>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2"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pic>
        <p:nvPicPr>
          <p:cNvPr id="7" name="Graphic 6">
            <a:extLst>
              <a:ext uri="{FF2B5EF4-FFF2-40B4-BE49-F238E27FC236}">
                <a16:creationId xmlns:a16="http://schemas.microsoft.com/office/drawing/2014/main" id="{491E4405-56EB-7A45-80DC-BC92545661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4257686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with text">
    <p:bg>
      <p:bgPr>
        <a:solidFill>
          <a:srgbClr val="E2F1F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5E577E4-FCA8-AA48-B401-D07E82CBAFDF}"/>
              </a:ext>
            </a:extLst>
          </p:cNvPr>
          <p:cNvPicPr>
            <a:picLocks noChangeAspect="1"/>
          </p:cNvPicPr>
          <p:nvPr userDrawn="1"/>
        </p:nvPicPr>
        <p:blipFill>
          <a:blip r:embed="rId2"/>
          <a:stretch>
            <a:fillRect/>
          </a:stretch>
        </p:blipFill>
        <p:spPr>
          <a:xfrm>
            <a:off x="2628" y="0"/>
            <a:ext cx="9141372" cy="5143500"/>
          </a:xfrm>
          <a:prstGeom prst="rect">
            <a:avLst/>
          </a:prstGeom>
        </p:spPr>
      </p:pic>
      <p:sp>
        <p:nvSpPr>
          <p:cNvPr id="6" name="Title 5">
            <a:extLst>
              <a:ext uri="{FF2B5EF4-FFF2-40B4-BE49-F238E27FC236}">
                <a16:creationId xmlns:a16="http://schemas.microsoft.com/office/drawing/2014/main" id="{BE0B0A0E-432C-E84D-A6C3-15684529DA92}"/>
              </a:ext>
            </a:extLst>
          </p:cNvPr>
          <p:cNvSpPr>
            <a:spLocks noGrp="1"/>
          </p:cNvSpPr>
          <p:nvPr>
            <p:ph type="title" hasCustomPrompt="1"/>
          </p:nvPr>
        </p:nvSpPr>
        <p:spPr>
          <a:xfrm>
            <a:off x="1169989" y="18200"/>
            <a:ext cx="7002462" cy="818910"/>
          </a:xfrm>
        </p:spPr>
        <p:txBody>
          <a:bodyPr/>
          <a:lstStyle/>
          <a:p>
            <a:r>
              <a:rPr lang="en-GB" noProof="0" dirty="0"/>
              <a:t>Title one line</a:t>
            </a:r>
          </a:p>
        </p:txBody>
      </p:sp>
      <p:sp>
        <p:nvSpPr>
          <p:cNvPr id="26" name="Text Placeholder 25">
            <a:extLst>
              <a:ext uri="{FF2B5EF4-FFF2-40B4-BE49-F238E27FC236}">
                <a16:creationId xmlns:a16="http://schemas.microsoft.com/office/drawing/2014/main" id="{2B0D786C-DA4C-2746-A899-02E5FA576BB3}"/>
              </a:ext>
            </a:extLst>
          </p:cNvPr>
          <p:cNvSpPr>
            <a:spLocks noGrp="1"/>
          </p:cNvSpPr>
          <p:nvPr>
            <p:ph type="body" sz="quarter" idx="17" hasCustomPrompt="1"/>
          </p:nvPr>
        </p:nvSpPr>
        <p:spPr>
          <a:xfrm>
            <a:off x="1169988" y="1484484"/>
            <a:ext cx="7002462" cy="3031256"/>
          </a:xfrm>
        </p:spPr>
        <p:txBody>
          <a:bodyPr/>
          <a:lstStyle/>
          <a:p>
            <a:pPr lvl="0"/>
            <a:r>
              <a:rPr lang="en-GB" noProof="0" dirty="0"/>
              <a:t>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9" name="Straight Connector 8">
            <a:extLst>
              <a:ext uri="{FF2B5EF4-FFF2-40B4-BE49-F238E27FC236}">
                <a16:creationId xmlns:a16="http://schemas.microsoft.com/office/drawing/2014/main" id="{948AB67E-CD9E-5C42-88EC-4BF24E5EC0F9}"/>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sp>
        <p:nvSpPr>
          <p:cNvPr id="12" name="Text Placeholder 6">
            <a:extLst>
              <a:ext uri="{FF2B5EF4-FFF2-40B4-BE49-F238E27FC236}">
                <a16:creationId xmlns:a16="http://schemas.microsoft.com/office/drawing/2014/main" id="{DAEC25D0-2934-914F-8E24-94717EA2ADFC}"/>
              </a:ext>
            </a:extLst>
          </p:cNvPr>
          <p:cNvSpPr>
            <a:spLocks noGrp="1"/>
          </p:cNvSpPr>
          <p:nvPr>
            <p:ph type="body" sz="quarter" idx="13" hasCustomPrompt="1"/>
          </p:nvPr>
        </p:nvSpPr>
        <p:spPr>
          <a:xfrm>
            <a:off x="1169989" y="1077747"/>
            <a:ext cx="7002464" cy="406737"/>
          </a:xfrm>
        </p:spPr>
        <p:txBody>
          <a:bodyPr/>
          <a:lstStyle>
            <a:lvl1pPr marL="0" indent="0">
              <a:lnSpc>
                <a:spcPct val="100000"/>
              </a:lnSpc>
              <a:buNone/>
              <a:defRPr sz="2400" b="1">
                <a:solidFill>
                  <a:schemeClr val="tx2"/>
                </a:solidFill>
                <a:latin typeface="+mj-lt"/>
              </a:defRPr>
            </a:lvl1pPr>
            <a:lvl2pPr marL="134973" indent="0">
              <a:lnSpc>
                <a:spcPct val="100000"/>
              </a:lnSpc>
              <a:buNone/>
              <a:defRPr sz="2000"/>
            </a:lvl2pPr>
            <a:lvl3pPr marL="269946" indent="0">
              <a:lnSpc>
                <a:spcPct val="100000"/>
              </a:lnSpc>
              <a:buNone/>
              <a:defRPr sz="2000"/>
            </a:lvl3pPr>
            <a:lvl4pPr marL="404919" indent="0">
              <a:lnSpc>
                <a:spcPct val="100000"/>
              </a:lnSpc>
              <a:buNone/>
              <a:defRPr sz="2000"/>
            </a:lvl4pPr>
            <a:lvl5pPr marL="539892" indent="0">
              <a:lnSpc>
                <a:spcPct val="100000"/>
              </a:lnSpc>
              <a:buNone/>
              <a:defRPr sz="2000"/>
            </a:lvl5pPr>
          </a:lstStyle>
          <a:p>
            <a:pPr lvl="0"/>
            <a:r>
              <a:rPr lang="en-GB" noProof="0" dirty="0"/>
              <a:t>Subtitle</a:t>
            </a:r>
          </a:p>
        </p:txBody>
      </p:sp>
      <p:pic>
        <p:nvPicPr>
          <p:cNvPr id="10" name="Graphic 9">
            <a:extLst>
              <a:ext uri="{FF2B5EF4-FFF2-40B4-BE49-F238E27FC236}">
                <a16:creationId xmlns:a16="http://schemas.microsoft.com/office/drawing/2014/main" id="{A91F53B9-255D-4F42-ACC0-22A9049FB1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208000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image">
    <p:bg>
      <p:bgPr>
        <a:solidFill>
          <a:srgbClr val="E2F1FC"/>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EAACCD1-686C-CD48-9261-60297C8ED3D7}"/>
              </a:ext>
            </a:extLst>
          </p:cNvPr>
          <p:cNvPicPr>
            <a:picLocks noChangeAspect="1"/>
          </p:cNvPicPr>
          <p:nvPr userDrawn="1"/>
        </p:nvPicPr>
        <p:blipFill>
          <a:blip r:embed="rId2"/>
          <a:stretch>
            <a:fillRect/>
          </a:stretch>
        </p:blipFill>
        <p:spPr>
          <a:xfrm>
            <a:off x="2628" y="0"/>
            <a:ext cx="9141372" cy="5143500"/>
          </a:xfrm>
          <a:prstGeom prst="rect">
            <a:avLst/>
          </a:prstGeom>
        </p:spPr>
      </p:pic>
      <p:sp>
        <p:nvSpPr>
          <p:cNvPr id="6" name="Title 5">
            <a:extLst>
              <a:ext uri="{FF2B5EF4-FFF2-40B4-BE49-F238E27FC236}">
                <a16:creationId xmlns:a16="http://schemas.microsoft.com/office/drawing/2014/main" id="{BE0B0A0E-432C-E84D-A6C3-15684529DA92}"/>
              </a:ext>
            </a:extLst>
          </p:cNvPr>
          <p:cNvSpPr>
            <a:spLocks noGrp="1"/>
          </p:cNvSpPr>
          <p:nvPr>
            <p:ph type="title" hasCustomPrompt="1"/>
          </p:nvPr>
        </p:nvSpPr>
        <p:spPr>
          <a:xfrm>
            <a:off x="1169989" y="18200"/>
            <a:ext cx="7002462" cy="818910"/>
          </a:xfrm>
        </p:spPr>
        <p:txBody>
          <a:bodyPr/>
          <a:lstStyle/>
          <a:p>
            <a:r>
              <a:rPr lang="en-GB" noProof="0" dirty="0"/>
              <a:t>Title one line</a:t>
            </a:r>
          </a:p>
        </p:txBody>
      </p:sp>
      <p:sp>
        <p:nvSpPr>
          <p:cNvPr id="8" name="Content Placeholder 7">
            <a:extLst>
              <a:ext uri="{FF2B5EF4-FFF2-40B4-BE49-F238E27FC236}">
                <a16:creationId xmlns:a16="http://schemas.microsoft.com/office/drawing/2014/main" id="{4F4860E1-64F3-7E48-AA60-BB896487396F}"/>
              </a:ext>
            </a:extLst>
          </p:cNvPr>
          <p:cNvSpPr>
            <a:spLocks noGrp="1"/>
          </p:cNvSpPr>
          <p:nvPr>
            <p:ph sz="quarter" idx="17" hasCustomPrompt="1"/>
          </p:nvPr>
        </p:nvSpPr>
        <p:spPr>
          <a:xfrm>
            <a:off x="1169987" y="1077746"/>
            <a:ext cx="7002463" cy="3437994"/>
          </a:xfrm>
        </p:spPr>
        <p:txBody>
          <a:bodyPr/>
          <a:lstStyle/>
          <a:p>
            <a:pPr lvl="0"/>
            <a:r>
              <a:rPr lang="en-GB" noProof="0"/>
              <a:t>Text</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10" name="Straight Connector 9">
            <a:extLst>
              <a:ext uri="{FF2B5EF4-FFF2-40B4-BE49-F238E27FC236}">
                <a16:creationId xmlns:a16="http://schemas.microsoft.com/office/drawing/2014/main" id="{9A5C7522-4134-4C45-9335-F7F32CE94A56}"/>
              </a:ext>
            </a:extLst>
          </p:cNvPr>
          <p:cNvCxnSpPr>
            <a:cxnSpLocks/>
          </p:cNvCxnSpPr>
          <p:nvPr userDrawn="1"/>
        </p:nvCxnSpPr>
        <p:spPr>
          <a:xfrm>
            <a:off x="1169988" y="899861"/>
            <a:ext cx="7974013" cy="0"/>
          </a:xfrm>
          <a:prstGeom prst="line">
            <a:avLst/>
          </a:prstGeom>
          <a:ln w="12700">
            <a:gradFill>
              <a:gsLst>
                <a:gs pos="0">
                  <a:schemeClr val="accent1">
                    <a:lumMod val="100000"/>
                  </a:schemeClr>
                </a:gs>
                <a:gs pos="90000">
                  <a:schemeClr val="accent1">
                    <a:lumMod val="100000"/>
                  </a:schemeClr>
                </a:gs>
                <a:gs pos="100000">
                  <a:schemeClr val="accent1">
                    <a:alpha val="0"/>
                    <a:lumMod val="100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1" name="Slide Number Placeholder 8">
            <a:extLst>
              <a:ext uri="{FF2B5EF4-FFF2-40B4-BE49-F238E27FC236}">
                <a16:creationId xmlns:a16="http://schemas.microsoft.com/office/drawing/2014/main" id="{66536085-4539-9342-8D37-26A7E300D0CB}"/>
              </a:ext>
            </a:extLst>
          </p:cNvPr>
          <p:cNvSpPr>
            <a:spLocks noGrp="1"/>
          </p:cNvSpPr>
          <p:nvPr>
            <p:ph type="sldNum" sz="quarter" idx="12"/>
          </p:nvPr>
        </p:nvSpPr>
        <p:spPr>
          <a:xfrm>
            <a:off x="1083926" y="4713037"/>
            <a:ext cx="1051466" cy="278202"/>
          </a:xfrm>
          <a:prstGeom prst="rect">
            <a:avLst/>
          </a:prstGeom>
        </p:spPr>
        <p:txBody>
          <a:bodyPr/>
          <a:lstStyle>
            <a:lvl1pPr algn="l">
              <a:defRPr sz="1800"/>
            </a:lvl1pPr>
          </a:lstStyle>
          <a:p>
            <a:fld id="{993221B0-C4CD-1546-9E62-A4249094014D}" type="slidenum">
              <a:rPr lang="en-GB" smtClean="0"/>
              <a:pPr/>
              <a:t>‹#›</a:t>
            </a:fld>
            <a:endParaRPr lang="en-GB" dirty="0"/>
          </a:p>
        </p:txBody>
      </p:sp>
      <p:pic>
        <p:nvPicPr>
          <p:cNvPr id="7" name="Graphic 6">
            <a:extLst>
              <a:ext uri="{FF2B5EF4-FFF2-40B4-BE49-F238E27FC236}">
                <a16:creationId xmlns:a16="http://schemas.microsoft.com/office/drawing/2014/main" id="{C1AD0309-D5CE-1F44-A5FD-016332CB6B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18450" y="4739979"/>
            <a:ext cx="1003678" cy="324145"/>
          </a:xfrm>
          <a:prstGeom prst="rect">
            <a:avLst/>
          </a:prstGeom>
        </p:spPr>
      </p:pic>
    </p:spTree>
    <p:extLst>
      <p:ext uri="{BB962C8B-B14F-4D97-AF65-F5344CB8AC3E}">
        <p14:creationId xmlns:p14="http://schemas.microsoft.com/office/powerpoint/2010/main" val="73510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1169989" y="71989"/>
            <a:ext cx="7002462" cy="881159"/>
          </a:xfrm>
          <a:prstGeom prst="rect">
            <a:avLst/>
          </a:prstGeom>
        </p:spPr>
        <p:txBody>
          <a:bodyPr vert="horz" lIns="0" tIns="0" rIns="0" bIns="0" rtlCol="0" anchor="b" anchorCtr="0">
            <a:noAutofit/>
          </a:bodyPr>
          <a:lstStyle/>
          <a:p>
            <a:r>
              <a:rPr lang="en-GB" noProof="0" dirty="0"/>
              <a:t>Title</a:t>
            </a:r>
          </a:p>
        </p:txBody>
      </p:sp>
      <p:sp>
        <p:nvSpPr>
          <p:cNvPr id="15" name="Text Placeholder 14">
            <a:extLst>
              <a:ext uri="{FF2B5EF4-FFF2-40B4-BE49-F238E27FC236}">
                <a16:creationId xmlns:a16="http://schemas.microsoft.com/office/drawing/2014/main" id="{6A012A05-E3C0-1E41-A8B0-FC31EB73192C}"/>
              </a:ext>
            </a:extLst>
          </p:cNvPr>
          <p:cNvSpPr>
            <a:spLocks noGrp="1"/>
          </p:cNvSpPr>
          <p:nvPr>
            <p:ph type="body" idx="1"/>
          </p:nvPr>
        </p:nvSpPr>
        <p:spPr>
          <a:xfrm>
            <a:off x="1170000" y="1079834"/>
            <a:ext cx="7002450" cy="3365480"/>
          </a:xfrm>
          <a:prstGeom prst="rect">
            <a:avLst/>
          </a:prstGeom>
        </p:spPr>
        <p:txBody>
          <a:bodyPr vert="horz" lIns="0" tIns="0" rIns="0" bIns="0" rtlCol="0">
            <a:noAutofit/>
          </a:bodyPr>
          <a:lstStyle/>
          <a:p>
            <a:pPr lvl="0"/>
            <a:r>
              <a:rPr lang="en-GB" noProof="0" dirty="0"/>
              <a:t>Text</a:t>
            </a:r>
          </a:p>
          <a:p>
            <a:pPr lvl="1"/>
            <a:r>
              <a:rPr lang="en-GB" noProof="0" dirty="0"/>
              <a:t>Text</a:t>
            </a:r>
          </a:p>
          <a:p>
            <a:pPr lvl="2"/>
            <a:r>
              <a:rPr lang="en-GB" noProof="0" dirty="0"/>
              <a:t>Text</a:t>
            </a:r>
          </a:p>
          <a:p>
            <a:pPr lvl="3"/>
            <a:r>
              <a:rPr lang="en-GB" noProof="0" dirty="0"/>
              <a:t>Text</a:t>
            </a:r>
          </a:p>
          <a:p>
            <a:pPr lvl="4"/>
            <a:r>
              <a:rPr lang="en-GB" noProof="0" dirty="0"/>
              <a:t>Text</a:t>
            </a:r>
          </a:p>
        </p:txBody>
      </p:sp>
      <p:sp>
        <p:nvSpPr>
          <p:cNvPr id="7" name="Slide Number Placeholder 8">
            <a:extLst>
              <a:ext uri="{FF2B5EF4-FFF2-40B4-BE49-F238E27FC236}">
                <a16:creationId xmlns:a16="http://schemas.microsoft.com/office/drawing/2014/main" id="{66536085-4539-9342-8D37-26A7E300D0CB}"/>
              </a:ext>
            </a:extLst>
          </p:cNvPr>
          <p:cNvSpPr>
            <a:spLocks noGrp="1"/>
          </p:cNvSpPr>
          <p:nvPr>
            <p:ph type="sldNum" sz="quarter" idx="4"/>
          </p:nvPr>
        </p:nvSpPr>
        <p:spPr>
          <a:xfrm>
            <a:off x="1169988" y="4572000"/>
            <a:ext cx="1051466" cy="419546"/>
          </a:xfrm>
          <a:prstGeom prst="rect">
            <a:avLst/>
          </a:prstGeom>
        </p:spPr>
        <p:txBody>
          <a:bodyPr/>
          <a:lstStyle>
            <a:lvl1pPr algn="l">
              <a:defRPr sz="1800" b="1">
                <a:solidFill>
                  <a:schemeClr val="bg1"/>
                </a:solidFill>
              </a:defRPr>
            </a:lvl1pPr>
          </a:lstStyle>
          <a:p>
            <a:fld id="{993221B0-C4CD-1546-9E62-A4249094014D}" type="slidenum">
              <a:rPr lang="en-GB" smtClean="0"/>
              <a:pPr/>
              <a:t>‹#›</a:t>
            </a:fld>
            <a:endParaRPr lang="en-GB" dirty="0"/>
          </a:p>
        </p:txBody>
      </p:sp>
    </p:spTree>
    <p:extLst>
      <p:ext uri="{BB962C8B-B14F-4D97-AF65-F5344CB8AC3E}">
        <p14:creationId xmlns:p14="http://schemas.microsoft.com/office/powerpoint/2010/main" val="3198812650"/>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79" r:id="rId3"/>
    <p:sldLayoutId id="2147483680" r:id="rId4"/>
    <p:sldLayoutId id="2147483681" r:id="rId5"/>
    <p:sldLayoutId id="2147483671" r:id="rId6"/>
    <p:sldLayoutId id="2147483672" r:id="rId7"/>
    <p:sldLayoutId id="2147483670" r:id="rId8"/>
    <p:sldLayoutId id="2147483673" r:id="rId9"/>
    <p:sldLayoutId id="2147483674" r:id="rId10"/>
    <p:sldLayoutId id="2147483675" r:id="rId11"/>
    <p:sldLayoutId id="2147483676" r:id="rId12"/>
    <p:sldLayoutId id="2147483677"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8" r:id="rId22"/>
  </p:sldLayoutIdLst>
  <p:hf hdr="0"/>
  <p:txStyles>
    <p:title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p:titleStyle>
    <p:bodyStyle>
      <a:lvl1pPr marL="134973"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1pPr>
      <a:lvl2pPr marL="269946"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2pPr>
      <a:lvl3pPr marL="404919"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3pPr>
      <a:lvl4pPr marL="539892" indent="-134973" algn="l" defTabSz="685663" rtl="0" eaLnBrk="1" latinLnBrk="0" hangingPunct="1">
        <a:lnSpc>
          <a:spcPct val="120000"/>
        </a:lnSpc>
        <a:spcBef>
          <a:spcPts val="0"/>
        </a:spcBef>
        <a:buFont typeface="System Font Regular"/>
        <a:buChar char="-"/>
        <a:defRPr sz="2400" b="0" i="0" kern="1200">
          <a:solidFill>
            <a:schemeClr val="tx1"/>
          </a:solidFill>
          <a:latin typeface="+mn-lt"/>
          <a:ea typeface="Open Sans Light" panose="020B0306030504020204" pitchFamily="34" charset="0"/>
          <a:cs typeface="Open Sans Light" panose="020B0306030504020204" pitchFamily="34" charset="0"/>
        </a:defRPr>
      </a:lvl4pPr>
      <a:lvl5pPr marL="674865" indent="-134973" algn="l" defTabSz="685663" rtl="0" eaLnBrk="1" latinLnBrk="0" hangingPunct="1">
        <a:lnSpc>
          <a:spcPct val="120000"/>
        </a:lnSpc>
        <a:spcBef>
          <a:spcPts val="0"/>
        </a:spcBef>
        <a:buClr>
          <a:schemeClr val="accent1"/>
        </a:buClr>
        <a:buFont typeface="Arial" panose="020B0604020202020204" pitchFamily="34" charset="0"/>
        <a:buChar char="•"/>
        <a:defRPr sz="2400" b="0" i="0" kern="1200">
          <a:solidFill>
            <a:schemeClr val="tx1"/>
          </a:solidFill>
          <a:latin typeface="+mn-lt"/>
          <a:ea typeface="Open Sans Light" panose="020B0306030504020204" pitchFamily="34" charset="0"/>
          <a:cs typeface="Open Sans Light" panose="020B0306030504020204" pitchFamily="34" charset="0"/>
        </a:defRPr>
      </a:lvl5pPr>
      <a:lvl6pPr marL="1885573"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404"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236"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067" indent="-171416" algn="l" defTabSz="68566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63" rtl="0" eaLnBrk="1" latinLnBrk="0" hangingPunct="1">
        <a:defRPr sz="1350" kern="1200">
          <a:solidFill>
            <a:schemeClr val="tx1"/>
          </a:solidFill>
          <a:latin typeface="+mn-lt"/>
          <a:ea typeface="+mn-ea"/>
          <a:cs typeface="+mn-cs"/>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 userDrawn="1">
          <p15:clr>
            <a:srgbClr val="F26B43"/>
          </p15:clr>
        </p15:guide>
        <p15:guide id="2" orient="horz" pos="679" userDrawn="1">
          <p15:clr>
            <a:srgbClr val="F26B43"/>
          </p15:clr>
        </p15:guide>
        <p15:guide id="3" orient="horz" pos="2845" userDrawn="1">
          <p15:clr>
            <a:srgbClr val="F26B43"/>
          </p15:clr>
        </p15:guide>
        <p15:guide id="4" pos="4604" userDrawn="1">
          <p15:clr>
            <a:srgbClr val="F26B43"/>
          </p15:clr>
        </p15:guide>
        <p15:guide id="5" pos="5148" userDrawn="1">
          <p15:clr>
            <a:srgbClr val="F26B43"/>
          </p15:clr>
        </p15:guide>
        <p15:guide id="7" pos="2993" userDrawn="1">
          <p15:clr>
            <a:srgbClr val="F26B43"/>
          </p15:clr>
        </p15:guide>
        <p15:guide id="8"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youtube.com/watch?v=7bXJ_obaiYQ"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youtube.com/watch?v=aj7EYl0G5Q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youtube.com/watch?v=NrmMk1Myrx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philips.com/a-w/about/news/archive/standard/news/press/2019/20190107-philips-puts-personalization-at-the-heart-of-personal-care-at-ces-2019.html" TargetMode="External"/><Relationship Id="rId5" Type="http://schemas.openxmlformats.org/officeDocument/2006/relationships/image" Target="../media/image44.jpeg"/><Relationship Id="rId4" Type="http://schemas.openxmlformats.org/officeDocument/2006/relationships/hyperlink" Target="https://www.youtube.com/watch?v=AzXez6sF4L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youtube.com/watch?v=43Og0ZYeF6c&amp;feature=emb_imp_woy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2.jpeg"/><Relationship Id="rId7"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D074-74A4-814B-9E67-437C7A3F439D}"/>
              </a:ext>
            </a:extLst>
          </p:cNvPr>
          <p:cNvSpPr>
            <a:spLocks noGrp="1"/>
          </p:cNvSpPr>
          <p:nvPr>
            <p:ph type="ctrTitle"/>
          </p:nvPr>
        </p:nvSpPr>
        <p:spPr/>
        <p:txBody>
          <a:bodyPr/>
          <a:lstStyle/>
          <a:p>
            <a:r>
              <a:rPr lang="en-US" dirty="0"/>
              <a:t>Disruptive Technology</a:t>
            </a:r>
            <a:endParaRPr lang="nl-NL" dirty="0"/>
          </a:p>
        </p:txBody>
      </p:sp>
      <p:sp>
        <p:nvSpPr>
          <p:cNvPr id="3" name="Subtitle 2">
            <a:extLst>
              <a:ext uri="{FF2B5EF4-FFF2-40B4-BE49-F238E27FC236}">
                <a16:creationId xmlns:a16="http://schemas.microsoft.com/office/drawing/2014/main" id="{B9EEC8E7-883B-2447-AA87-3878A2F61DCC}"/>
              </a:ext>
            </a:extLst>
          </p:cNvPr>
          <p:cNvSpPr>
            <a:spLocks noGrp="1"/>
          </p:cNvSpPr>
          <p:nvPr>
            <p:ph type="subTitle" idx="1"/>
          </p:nvPr>
        </p:nvSpPr>
        <p:spPr/>
        <p:txBody>
          <a:bodyPr/>
          <a:lstStyle/>
          <a:p>
            <a:r>
              <a:rPr lang="nl-NL" dirty="0"/>
              <a:t>Zhanna Kozlova</a:t>
            </a:r>
          </a:p>
        </p:txBody>
      </p:sp>
    </p:spTree>
    <p:extLst>
      <p:ext uri="{BB962C8B-B14F-4D97-AF65-F5344CB8AC3E}">
        <p14:creationId xmlns:p14="http://schemas.microsoft.com/office/powerpoint/2010/main" val="3501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10</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41F3A22-557C-874E-9BF0-B41009B12F06}"/>
              </a:ext>
            </a:extLst>
          </p:cNvPr>
          <p:cNvSpPr>
            <a:spLocks noGrp="1"/>
          </p:cNvSpPr>
          <p:nvPr>
            <p:ph type="body" sz="quarter" idx="14"/>
          </p:nvPr>
        </p:nvSpPr>
        <p:spPr>
          <a:xfrm>
            <a:off x="1070769" y="1751857"/>
            <a:ext cx="7002462" cy="1524000"/>
          </a:xfrm>
        </p:spPr>
        <p:txBody>
          <a:bodyPr/>
          <a:lstStyle/>
          <a:p>
            <a:r>
              <a:rPr lang="en-US" b="1" dirty="0">
                <a:solidFill>
                  <a:schemeClr val="bg1"/>
                </a:solidFill>
              </a:rPr>
              <a:t>Unrefined inventions</a:t>
            </a:r>
          </a:p>
          <a:p>
            <a:r>
              <a:rPr lang="en-US" b="1" dirty="0">
                <a:solidFill>
                  <a:schemeClr val="bg1"/>
                </a:solidFill>
              </a:rPr>
              <a:t> Early performance problems</a:t>
            </a:r>
          </a:p>
          <a:p>
            <a:r>
              <a:rPr lang="en-US" b="1" dirty="0">
                <a:solidFill>
                  <a:schemeClr val="bg1"/>
                </a:solidFill>
              </a:rPr>
              <a:t>Unproven applications</a:t>
            </a:r>
          </a:p>
          <a:p>
            <a:endParaRPr lang="en-US" b="1" dirty="0">
              <a:solidFill>
                <a:schemeClr val="bg1"/>
              </a:solidFill>
            </a:endParaRPr>
          </a:p>
        </p:txBody>
      </p:sp>
      <p:sp>
        <p:nvSpPr>
          <p:cNvPr id="2" name="Title 1">
            <a:extLst>
              <a:ext uri="{FF2B5EF4-FFF2-40B4-BE49-F238E27FC236}">
                <a16:creationId xmlns:a16="http://schemas.microsoft.com/office/drawing/2014/main" id="{14B945AC-F4A4-DF4D-8E49-87C7688A56D6}"/>
              </a:ext>
            </a:extLst>
          </p:cNvPr>
          <p:cNvSpPr>
            <a:spLocks noGrp="1"/>
          </p:cNvSpPr>
          <p:nvPr>
            <p:ph type="title"/>
          </p:nvPr>
        </p:nvSpPr>
        <p:spPr>
          <a:xfrm>
            <a:off x="1070769" y="756232"/>
            <a:ext cx="6776706" cy="628959"/>
          </a:xfrm>
        </p:spPr>
        <p:txBody>
          <a:bodyPr/>
          <a:lstStyle/>
          <a:p>
            <a:br>
              <a:rPr lang="en-US" dirty="0"/>
            </a:br>
            <a:r>
              <a:rPr lang="en-US" dirty="0">
                <a:solidFill>
                  <a:schemeClr val="bg1"/>
                </a:solidFill>
              </a:rPr>
              <a:t>Disadvantages of disruptive technology</a:t>
            </a:r>
          </a:p>
        </p:txBody>
      </p:sp>
    </p:spTree>
    <p:extLst>
      <p:ext uri="{BB962C8B-B14F-4D97-AF65-F5344CB8AC3E}">
        <p14:creationId xmlns:p14="http://schemas.microsoft.com/office/powerpoint/2010/main" val="111911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11</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2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56840"/>
            <a:ext cx="9144000" cy="4536252"/>
          </a:xfrm>
          <a:prstGeom prst="rect">
            <a:avLst/>
          </a:prstGeom>
          <a:solidFill>
            <a:schemeClr val="tx1">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marL="285750" indent="-285750" algn="ctr">
              <a:buFont typeface="Arial" panose="020B0604020202020204" pitchFamily="34" charset="0"/>
              <a:buChar char="•"/>
              <a:defRPr/>
            </a:pPr>
            <a:endParaRPr lang="en-US" sz="1600" dirty="0">
              <a:solidFill>
                <a:schemeClr val="accent6">
                  <a:lumMod val="75000"/>
                </a:schemeClr>
              </a:solidFill>
            </a:endParaRPr>
          </a:p>
          <a:p>
            <a:pPr marL="285750" indent="-285750" algn="ctr">
              <a:buFont typeface="Arial" panose="020B0604020202020204" pitchFamily="34" charset="0"/>
              <a:buChar char="•"/>
              <a:defRPr/>
            </a:pPr>
            <a:endParaRPr lang="en-US" sz="1600" dirty="0">
              <a:solidFill>
                <a:schemeClr val="accent6">
                  <a:lumMod val="75000"/>
                </a:schemeClr>
              </a:solidFill>
            </a:endParaRPr>
          </a:p>
          <a:p>
            <a:pPr marL="342900" indent="-342900" algn="ctr">
              <a:buFont typeface="Arial" panose="020B0604020202020204" pitchFamily="34" charset="0"/>
              <a:buChar char="•"/>
              <a:defRPr/>
            </a:pPr>
            <a:endParaRPr lang="en-US" altLang="nl-NL" sz="1600" b="1" u="sng" dirty="0">
              <a:solidFill>
                <a:schemeClr val="accent6">
                  <a:lumMod val="75000"/>
                </a:schemeClr>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p:txBody>
      </p:sp>
      <p:pic>
        <p:nvPicPr>
          <p:cNvPr id="6150" name="Picture 6" descr="Netflix-Blockbu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37" y="-166055"/>
            <a:ext cx="7509526" cy="448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81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12</a:t>
            </a:fld>
            <a:endParaRPr lang="en-GB" dirty="0"/>
          </a:p>
        </p:txBody>
      </p:sp>
      <p:pic>
        <p:nvPicPr>
          <p:cNvPr id="7" name="Picture 2" descr="Disruptive technology vs sustaining technology - CompuVision">
            <a:extLst>
              <a:ext uri="{FF2B5EF4-FFF2-40B4-BE49-F238E27FC236}">
                <a16:creationId xmlns:a16="http://schemas.microsoft.com/office/drawing/2014/main" id="{32589A05-ABEA-FFC4-4185-6DB041589D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2E25202-310E-0AAD-3E6E-4B0C83618CDE}"/>
              </a:ext>
            </a:extLst>
          </p:cNvPr>
          <p:cNvSpPr txBox="1"/>
          <p:nvPr/>
        </p:nvSpPr>
        <p:spPr>
          <a:xfrm>
            <a:off x="1378070" y="2343150"/>
            <a:ext cx="4565530" cy="49244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r>
              <a:rPr lang="en-US" sz="1600" dirty="0">
                <a:latin typeface="Calibri"/>
              </a:rPr>
              <a:t>https://www.youtube.com/watch?v=1Tc9YScMtN8&amp;t=1s</a:t>
            </a:r>
            <a:endParaRPr lang="en-US" sz="1600" dirty="0">
              <a:latin typeface="Calibri"/>
              <a:cs typeface="Calibri"/>
            </a:endParaRPr>
          </a:p>
        </p:txBody>
      </p:sp>
    </p:spTree>
    <p:extLst>
      <p:ext uri="{BB962C8B-B14F-4D97-AF65-F5344CB8AC3E}">
        <p14:creationId xmlns:p14="http://schemas.microsoft.com/office/powerpoint/2010/main" val="188324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13</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B945AC-F4A4-DF4D-8E49-87C7688A56D6}"/>
              </a:ext>
            </a:extLst>
          </p:cNvPr>
          <p:cNvSpPr>
            <a:spLocks noGrp="1"/>
          </p:cNvSpPr>
          <p:nvPr>
            <p:ph type="title"/>
          </p:nvPr>
        </p:nvSpPr>
        <p:spPr>
          <a:xfrm>
            <a:off x="1083926" y="545407"/>
            <a:ext cx="6776706" cy="628959"/>
          </a:xfrm>
        </p:spPr>
        <p:txBody>
          <a:bodyPr/>
          <a:lstStyle/>
          <a:p>
            <a:br>
              <a:rPr lang="nl-NL" dirty="0"/>
            </a:br>
            <a:r>
              <a:rPr lang="en-US" dirty="0">
                <a:solidFill>
                  <a:schemeClr val="bg1"/>
                </a:solidFill>
              </a:rPr>
              <a:t>The mobile revolution</a:t>
            </a:r>
          </a:p>
        </p:txBody>
      </p:sp>
      <p:sp>
        <p:nvSpPr>
          <p:cNvPr id="5" name="TextBox 4"/>
          <p:cNvSpPr txBox="1"/>
          <p:nvPr/>
        </p:nvSpPr>
        <p:spPr>
          <a:xfrm>
            <a:off x="781050" y="1332782"/>
            <a:ext cx="5391150" cy="921134"/>
          </a:xfrm>
          <a:prstGeom prst="rect">
            <a:avLst/>
          </a:prstGeom>
        </p:spPr>
        <p:txBody>
          <a:bodyPr vert="horz" wrap="none" lIns="0" tIns="0" rIns="0" bIns="0" rtlCol="0">
            <a:noAutofit/>
          </a:bodyPr>
          <a:lstStyle/>
          <a:p>
            <a:r>
              <a:rPr lang="en-US" sz="2400" b="1" dirty="0">
                <a:solidFill>
                  <a:schemeClr val="bg1"/>
                </a:solidFill>
              </a:rPr>
              <a:t>          </a:t>
            </a:r>
            <a:r>
              <a:rPr lang="en-US" sz="2400" b="1" u="sng" dirty="0">
                <a:solidFill>
                  <a:schemeClr val="bg1"/>
                </a:solidFill>
              </a:rPr>
              <a:t> Worldwide, the growth of connectivity is</a:t>
            </a:r>
          </a:p>
          <a:p>
            <a:r>
              <a:rPr lang="en-US" sz="2400" dirty="0">
                <a:solidFill>
                  <a:schemeClr val="bg1"/>
                </a:solidFill>
              </a:rPr>
              <a:t>             </a:t>
            </a:r>
            <a:r>
              <a:rPr lang="en-US" sz="2400" b="1" dirty="0">
                <a:solidFill>
                  <a:schemeClr val="accent1"/>
                </a:solidFill>
              </a:rPr>
              <a:t>rapidly accelerating</a:t>
            </a:r>
            <a:r>
              <a:rPr lang="en-US" sz="2400" dirty="0">
                <a:solidFill>
                  <a:schemeClr val="accent1"/>
                </a:solidFill>
              </a:rPr>
              <a:t>.</a:t>
            </a:r>
          </a:p>
          <a:p>
            <a:endParaRPr lang="en-US" sz="2400" dirty="0">
              <a:solidFill>
                <a:schemeClr val="accent1"/>
              </a:solidFill>
            </a:endParaRPr>
          </a:p>
          <a:p>
            <a:pPr algn="ctr"/>
            <a:r>
              <a:rPr lang="en-US" sz="2000" b="1" dirty="0">
                <a:solidFill>
                  <a:schemeClr val="bg1"/>
                </a:solidFill>
              </a:rPr>
              <a:t>                                    2018, more than 95% of the people in the United States have </a:t>
            </a:r>
          </a:p>
          <a:p>
            <a:pPr algn="ctr"/>
            <a:r>
              <a:rPr lang="en-US" sz="2000" b="1" dirty="0">
                <a:solidFill>
                  <a:schemeClr val="bg1"/>
                </a:solidFill>
              </a:rPr>
              <a:t>                                 cell phones and the vast majority, close to 80% have smart devices</a:t>
            </a:r>
            <a:endParaRPr lang="en-US" sz="4000" b="1" dirty="0">
              <a:solidFill>
                <a:schemeClr val="bg1"/>
              </a:solidFill>
            </a:endParaRPr>
          </a:p>
          <a:p>
            <a:pPr marL="285750" indent="-285750">
              <a:buFont typeface="Arial" panose="020B0604020202020204" pitchFamily="34" charset="0"/>
              <a:buChar char="•"/>
            </a:pPr>
            <a:r>
              <a:rPr lang="en-US" sz="2800" dirty="0">
                <a:solidFill>
                  <a:schemeClr val="bg1"/>
                </a:solidFill>
              </a:rPr>
              <a:t>more and more people come online;</a:t>
            </a:r>
          </a:p>
          <a:p>
            <a:pPr marL="285750" indent="-285750">
              <a:buFont typeface="Arial" panose="020B0604020202020204" pitchFamily="34" charset="0"/>
              <a:buChar char="•"/>
            </a:pPr>
            <a:r>
              <a:rPr lang="en-US" sz="2800" dirty="0">
                <a:solidFill>
                  <a:schemeClr val="bg1"/>
                </a:solidFill>
              </a:rPr>
              <a:t>easier to stay connected from increasingly </a:t>
            </a:r>
          </a:p>
          <a:p>
            <a:r>
              <a:rPr lang="en-US" sz="2800" dirty="0">
                <a:solidFill>
                  <a:schemeClr val="bg1"/>
                </a:solidFill>
              </a:rPr>
              <a:t>remote locations.</a:t>
            </a:r>
          </a:p>
          <a:p>
            <a:pPr marL="457200" indent="-457200">
              <a:buFont typeface="Arial" panose="020B0604020202020204" pitchFamily="34" charset="0"/>
              <a:buChar char="•"/>
            </a:pPr>
            <a:endParaRPr lang="en-US" sz="2800" dirty="0">
              <a:solidFill>
                <a:schemeClr val="bg1"/>
              </a:solidFill>
            </a:endParaRPr>
          </a:p>
        </p:txBody>
      </p:sp>
    </p:spTree>
    <p:extLst>
      <p:ext uri="{BB962C8B-B14F-4D97-AF65-F5344CB8AC3E}">
        <p14:creationId xmlns:p14="http://schemas.microsoft.com/office/powerpoint/2010/main" val="147518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14</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41F3A22-557C-874E-9BF0-B41009B12F06}"/>
              </a:ext>
            </a:extLst>
          </p:cNvPr>
          <p:cNvSpPr>
            <a:spLocks noGrp="1"/>
          </p:cNvSpPr>
          <p:nvPr>
            <p:ph type="body" sz="quarter" idx="14"/>
          </p:nvPr>
        </p:nvSpPr>
        <p:spPr>
          <a:xfrm>
            <a:off x="1083926" y="1491916"/>
            <a:ext cx="7002462" cy="1524000"/>
          </a:xfrm>
        </p:spPr>
        <p:txBody>
          <a:bodyPr/>
          <a:lstStyle/>
          <a:p>
            <a:r>
              <a:rPr lang="en-US" dirty="0">
                <a:solidFill>
                  <a:schemeClr val="bg1"/>
                </a:solidFill>
              </a:rPr>
              <a:t>Cloud computing is the use of hardware and software to deliver a service over a network which is usually the internet.</a:t>
            </a:r>
            <a:endParaRPr lang="en-US" b="1" dirty="0">
              <a:solidFill>
                <a:schemeClr val="bg1"/>
              </a:solidFill>
            </a:endParaRPr>
          </a:p>
        </p:txBody>
      </p:sp>
      <p:sp>
        <p:nvSpPr>
          <p:cNvPr id="2" name="Title 1">
            <a:extLst>
              <a:ext uri="{FF2B5EF4-FFF2-40B4-BE49-F238E27FC236}">
                <a16:creationId xmlns:a16="http://schemas.microsoft.com/office/drawing/2014/main" id="{14B945AC-F4A4-DF4D-8E49-87C7688A56D6}"/>
              </a:ext>
            </a:extLst>
          </p:cNvPr>
          <p:cNvSpPr>
            <a:spLocks noGrp="1"/>
          </p:cNvSpPr>
          <p:nvPr>
            <p:ph type="title"/>
          </p:nvPr>
        </p:nvSpPr>
        <p:spPr>
          <a:xfrm>
            <a:off x="1083926" y="545407"/>
            <a:ext cx="6776706" cy="628959"/>
          </a:xfrm>
        </p:spPr>
        <p:txBody>
          <a:bodyPr/>
          <a:lstStyle/>
          <a:p>
            <a:r>
              <a:rPr lang="en-US" dirty="0">
                <a:solidFill>
                  <a:schemeClr val="bg1"/>
                </a:solidFill>
              </a:rPr>
              <a:t>Cloud services</a:t>
            </a:r>
          </a:p>
        </p:txBody>
      </p:sp>
      <p:sp>
        <p:nvSpPr>
          <p:cNvPr id="5" name="TextBox 4"/>
          <p:cNvSpPr txBox="1"/>
          <p:nvPr/>
        </p:nvSpPr>
        <p:spPr>
          <a:xfrm>
            <a:off x="1129480" y="3015916"/>
            <a:ext cx="2876550" cy="914400"/>
          </a:xfrm>
          <a:prstGeom prst="rect">
            <a:avLst/>
          </a:prstGeom>
        </p:spPr>
        <p:txBody>
          <a:bodyPr vert="horz" wrap="none" lIns="0" tIns="0" rIns="0" bIns="0" rtlCol="0">
            <a:noAutofit/>
          </a:bodyPr>
          <a:lstStyle/>
          <a:p>
            <a:r>
              <a:rPr lang="en-US" b="1" u="sng" dirty="0">
                <a:solidFill>
                  <a:schemeClr val="bg2"/>
                </a:solidFill>
              </a:rPr>
              <a:t>Improves infrastructure security </a:t>
            </a:r>
            <a:endParaRPr lang="en-US" u="sng" dirty="0">
              <a:solidFill>
                <a:schemeClr val="bg2"/>
              </a:solidFill>
            </a:endParaRPr>
          </a:p>
        </p:txBody>
      </p:sp>
      <p:sp>
        <p:nvSpPr>
          <p:cNvPr id="7" name="TextBox 6"/>
          <p:cNvSpPr txBox="1"/>
          <p:nvPr/>
        </p:nvSpPr>
        <p:spPr>
          <a:xfrm>
            <a:off x="6267450" y="3015916"/>
            <a:ext cx="2876550" cy="914400"/>
          </a:xfrm>
          <a:prstGeom prst="rect">
            <a:avLst/>
          </a:prstGeom>
        </p:spPr>
        <p:txBody>
          <a:bodyPr vert="horz" wrap="none" lIns="0" tIns="0" rIns="0" bIns="0" rtlCol="0">
            <a:noAutofit/>
          </a:bodyPr>
          <a:lstStyle/>
          <a:p>
            <a:r>
              <a:rPr lang="en-US" b="1" u="sng" dirty="0">
                <a:solidFill>
                  <a:schemeClr val="bg2"/>
                </a:solidFill>
              </a:rPr>
              <a:t>85% adoption rate.</a:t>
            </a:r>
            <a:endParaRPr lang="en-US" sz="1600" b="1" u="sng" dirty="0">
              <a:solidFill>
                <a:schemeClr val="bg2"/>
              </a:solidFill>
            </a:endParaRPr>
          </a:p>
        </p:txBody>
      </p:sp>
    </p:spTree>
    <p:extLst>
      <p:ext uri="{BB962C8B-B14F-4D97-AF65-F5344CB8AC3E}">
        <p14:creationId xmlns:p14="http://schemas.microsoft.com/office/powerpoint/2010/main" val="1571871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15</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41F3A22-557C-874E-9BF0-B41009B12F06}"/>
              </a:ext>
            </a:extLst>
          </p:cNvPr>
          <p:cNvSpPr>
            <a:spLocks noGrp="1"/>
          </p:cNvSpPr>
          <p:nvPr>
            <p:ph type="body" sz="quarter" idx="14"/>
          </p:nvPr>
        </p:nvSpPr>
        <p:spPr>
          <a:xfrm>
            <a:off x="1070769" y="1491916"/>
            <a:ext cx="7002462" cy="1524000"/>
          </a:xfrm>
        </p:spPr>
        <p:txBody>
          <a:bodyPr/>
          <a:lstStyle/>
          <a:p>
            <a:pPr marL="0" indent="0" algn="ctr">
              <a:buNone/>
            </a:pPr>
            <a:r>
              <a:rPr lang="en-US" b="1" dirty="0">
                <a:solidFill>
                  <a:schemeClr val="bg2"/>
                </a:solidFill>
              </a:rPr>
              <a:t>The amount of data available is now enormous.</a:t>
            </a:r>
          </a:p>
          <a:p>
            <a:pPr marL="0" indent="0" algn="ctr">
              <a:buNone/>
            </a:pPr>
            <a:r>
              <a:rPr lang="en-US" b="1" dirty="0">
                <a:solidFill>
                  <a:schemeClr val="bg2"/>
                </a:solidFill>
              </a:rPr>
              <a:t>SOLUTION?</a:t>
            </a:r>
          </a:p>
          <a:p>
            <a:pPr marL="0" indent="0" algn="ctr">
              <a:buNone/>
            </a:pPr>
            <a:r>
              <a:rPr lang="en-US" b="1" dirty="0">
                <a:solidFill>
                  <a:schemeClr val="accent1"/>
                </a:solidFill>
              </a:rPr>
              <a:t>PowerPivot and Power BI</a:t>
            </a:r>
          </a:p>
          <a:p>
            <a:pPr marL="0" indent="0" algn="ctr">
              <a:buNone/>
            </a:pPr>
            <a:r>
              <a:rPr lang="en-US" b="1" dirty="0">
                <a:solidFill>
                  <a:schemeClr val="accent1"/>
                </a:solidFill>
              </a:rPr>
              <a:t>Machine learning</a:t>
            </a:r>
          </a:p>
          <a:p>
            <a:pPr marL="0" indent="0" algn="ctr">
              <a:buNone/>
            </a:pPr>
            <a:r>
              <a:rPr lang="en-US" b="1" dirty="0">
                <a:solidFill>
                  <a:schemeClr val="accent1"/>
                </a:solidFill>
              </a:rPr>
              <a:t>Artificial intelligence</a:t>
            </a:r>
          </a:p>
          <a:p>
            <a:pPr marL="0" indent="0" algn="ctr">
              <a:buNone/>
            </a:pPr>
            <a:r>
              <a:rPr lang="en-US" b="1" dirty="0">
                <a:solidFill>
                  <a:schemeClr val="accent1"/>
                </a:solidFill>
              </a:rPr>
              <a:t>Cognitive computing </a:t>
            </a:r>
          </a:p>
          <a:p>
            <a:pPr marL="0" indent="0" algn="ctr">
              <a:buNone/>
            </a:pPr>
            <a:endParaRPr lang="en-US" b="1" dirty="0">
              <a:solidFill>
                <a:schemeClr val="bg2"/>
              </a:solidFill>
            </a:endParaRPr>
          </a:p>
        </p:txBody>
      </p:sp>
      <p:sp>
        <p:nvSpPr>
          <p:cNvPr id="2" name="Title 1">
            <a:extLst>
              <a:ext uri="{FF2B5EF4-FFF2-40B4-BE49-F238E27FC236}">
                <a16:creationId xmlns:a16="http://schemas.microsoft.com/office/drawing/2014/main" id="{14B945AC-F4A4-DF4D-8E49-87C7688A56D6}"/>
              </a:ext>
            </a:extLst>
          </p:cNvPr>
          <p:cNvSpPr>
            <a:spLocks noGrp="1"/>
          </p:cNvSpPr>
          <p:nvPr>
            <p:ph type="title"/>
          </p:nvPr>
        </p:nvSpPr>
        <p:spPr>
          <a:xfrm>
            <a:off x="1083926" y="545407"/>
            <a:ext cx="6776706" cy="628959"/>
          </a:xfrm>
        </p:spPr>
        <p:txBody>
          <a:bodyPr/>
          <a:lstStyle/>
          <a:p>
            <a:r>
              <a:rPr lang="en-US" dirty="0">
                <a:solidFill>
                  <a:schemeClr val="bg1"/>
                </a:solidFill>
              </a:rPr>
              <a:t>Data everywhere</a:t>
            </a:r>
          </a:p>
        </p:txBody>
      </p:sp>
    </p:spTree>
    <p:extLst>
      <p:ext uri="{BB962C8B-B14F-4D97-AF65-F5344CB8AC3E}">
        <p14:creationId xmlns:p14="http://schemas.microsoft.com/office/powerpoint/2010/main" val="116265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16</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41F3A22-557C-874E-9BF0-B41009B12F06}"/>
              </a:ext>
            </a:extLst>
          </p:cNvPr>
          <p:cNvSpPr>
            <a:spLocks noGrp="1"/>
          </p:cNvSpPr>
          <p:nvPr>
            <p:ph type="body" sz="quarter" idx="14"/>
          </p:nvPr>
        </p:nvSpPr>
        <p:spPr>
          <a:xfrm>
            <a:off x="1070769" y="1236413"/>
            <a:ext cx="7002462" cy="1524000"/>
          </a:xfrm>
        </p:spPr>
        <p:txBody>
          <a:bodyPr/>
          <a:lstStyle/>
          <a:p>
            <a:pPr marL="0" indent="0" algn="ctr">
              <a:buNone/>
            </a:pPr>
            <a:r>
              <a:rPr lang="en-US" dirty="0">
                <a:solidFill>
                  <a:schemeClr val="bg1"/>
                </a:solidFill>
              </a:rPr>
              <a:t>The Internet of things describes physical objects with sensors, processing ability, software, and other technologies that connect and exchange data with other devices and systems over the Internet or other communications networks</a:t>
            </a:r>
            <a:endParaRPr lang="en-US" b="1" dirty="0">
              <a:solidFill>
                <a:schemeClr val="bg1"/>
              </a:solidFill>
            </a:endParaRPr>
          </a:p>
        </p:txBody>
      </p:sp>
      <p:sp>
        <p:nvSpPr>
          <p:cNvPr id="2" name="Title 1">
            <a:extLst>
              <a:ext uri="{FF2B5EF4-FFF2-40B4-BE49-F238E27FC236}">
                <a16:creationId xmlns:a16="http://schemas.microsoft.com/office/drawing/2014/main" id="{14B945AC-F4A4-DF4D-8E49-87C7688A56D6}"/>
              </a:ext>
            </a:extLst>
          </p:cNvPr>
          <p:cNvSpPr>
            <a:spLocks noGrp="1"/>
          </p:cNvSpPr>
          <p:nvPr>
            <p:ph type="title"/>
          </p:nvPr>
        </p:nvSpPr>
        <p:spPr>
          <a:xfrm>
            <a:off x="1083926" y="545407"/>
            <a:ext cx="6776706" cy="628959"/>
          </a:xfrm>
        </p:spPr>
        <p:txBody>
          <a:bodyPr/>
          <a:lstStyle/>
          <a:p>
            <a:r>
              <a:rPr lang="en-US" dirty="0">
                <a:solidFill>
                  <a:schemeClr val="bg1"/>
                </a:solidFill>
              </a:rPr>
              <a:t>The Internet of Things</a:t>
            </a:r>
          </a:p>
        </p:txBody>
      </p:sp>
      <p:pic>
        <p:nvPicPr>
          <p:cNvPr id="13314" name="Picture 2" descr="DHL for WooCommerce – WordPress plugin | WordPress.org Nederl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765" y="3625015"/>
            <a:ext cx="2223836" cy="72015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isco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448" y="3459168"/>
            <a:ext cx="1679622" cy="8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17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17</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B945AC-F4A4-DF4D-8E49-87C7688A56D6}"/>
              </a:ext>
            </a:extLst>
          </p:cNvPr>
          <p:cNvSpPr>
            <a:spLocks noGrp="1"/>
          </p:cNvSpPr>
          <p:nvPr>
            <p:ph type="title"/>
          </p:nvPr>
        </p:nvSpPr>
        <p:spPr>
          <a:xfrm>
            <a:off x="1083926" y="545407"/>
            <a:ext cx="6776706" cy="628959"/>
          </a:xfrm>
        </p:spPr>
        <p:txBody>
          <a:bodyPr/>
          <a:lstStyle/>
          <a:p>
            <a:r>
              <a:rPr lang="en-US" dirty="0">
                <a:solidFill>
                  <a:schemeClr val="bg1"/>
                </a:solidFill>
              </a:rPr>
              <a:t>E-commerce</a:t>
            </a:r>
          </a:p>
        </p:txBody>
      </p:sp>
      <p:sp>
        <p:nvSpPr>
          <p:cNvPr id="6" name="Rectangle 5"/>
          <p:cNvSpPr/>
          <p:nvPr/>
        </p:nvSpPr>
        <p:spPr>
          <a:xfrm>
            <a:off x="938380" y="1396669"/>
            <a:ext cx="6922252" cy="861207"/>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Ecommerce</a:t>
            </a:r>
            <a:r>
              <a:rPr lang="en-US" sz="2400" dirty="0"/>
              <a:t> is the buying and selling of goods and services over the Internet. </a:t>
            </a:r>
            <a:endParaRPr lang="en-US" sz="6600" b="1" dirty="0">
              <a:solidFill>
                <a:schemeClr val="accent1"/>
              </a:solidFill>
            </a:endParaRPr>
          </a:p>
        </p:txBody>
      </p:sp>
      <p:sp>
        <p:nvSpPr>
          <p:cNvPr id="7" name="Rectangle 6"/>
          <p:cNvSpPr/>
          <p:nvPr/>
        </p:nvSpPr>
        <p:spPr>
          <a:xfrm>
            <a:off x="1018906" y="2463081"/>
            <a:ext cx="2366443" cy="1838544"/>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nl-NL" sz="2000" b="1" dirty="0">
              <a:solidFill>
                <a:schemeClr val="accent1"/>
              </a:solidFill>
            </a:endParaRPr>
          </a:p>
          <a:p>
            <a:pPr algn="ctr"/>
            <a:r>
              <a:rPr lang="en-US" altLang="nl-NL" sz="2000" b="1" dirty="0">
                <a:solidFill>
                  <a:schemeClr val="accent1"/>
                </a:solidFill>
              </a:rPr>
              <a:t>Benefits</a:t>
            </a:r>
          </a:p>
          <a:p>
            <a:pPr algn="ctr"/>
            <a:r>
              <a:rPr lang="en-US" altLang="nl-NL" sz="11500" b="1" dirty="0">
                <a:solidFill>
                  <a:schemeClr val="bg1"/>
                </a:solidFill>
              </a:rPr>
              <a:t>?</a:t>
            </a:r>
          </a:p>
        </p:txBody>
      </p:sp>
      <p:sp>
        <p:nvSpPr>
          <p:cNvPr id="8" name="Rectangle 7"/>
          <p:cNvSpPr/>
          <p:nvPr/>
        </p:nvSpPr>
        <p:spPr>
          <a:xfrm>
            <a:off x="5466074" y="2461359"/>
            <a:ext cx="2366443" cy="1838543"/>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nl-NL" sz="2000" b="1" dirty="0">
              <a:solidFill>
                <a:schemeClr val="accent1"/>
              </a:solidFill>
            </a:endParaRPr>
          </a:p>
          <a:p>
            <a:pPr algn="ctr"/>
            <a:r>
              <a:rPr lang="en-US" altLang="nl-NL" sz="2000" b="1" dirty="0">
                <a:solidFill>
                  <a:schemeClr val="accent1"/>
                </a:solidFill>
              </a:rPr>
              <a:t>Drawbacks </a:t>
            </a:r>
          </a:p>
          <a:p>
            <a:pPr algn="ctr"/>
            <a:r>
              <a:rPr lang="en-US" altLang="nl-NL" sz="9600" b="1" dirty="0">
                <a:solidFill>
                  <a:schemeClr val="bg1"/>
                </a:solidFill>
              </a:rPr>
              <a:t>?</a:t>
            </a:r>
          </a:p>
          <a:p>
            <a:pPr algn="ctr"/>
            <a:endParaRPr lang="en-US" altLang="nl-NL" sz="2000" b="1" dirty="0">
              <a:solidFill>
                <a:schemeClr val="accent1"/>
              </a:solidFill>
            </a:endParaRPr>
          </a:p>
        </p:txBody>
      </p:sp>
    </p:spTree>
    <p:extLst>
      <p:ext uri="{BB962C8B-B14F-4D97-AF65-F5344CB8AC3E}">
        <p14:creationId xmlns:p14="http://schemas.microsoft.com/office/powerpoint/2010/main" val="1447960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18</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B945AC-F4A4-DF4D-8E49-87C7688A56D6}"/>
              </a:ext>
            </a:extLst>
          </p:cNvPr>
          <p:cNvSpPr>
            <a:spLocks noGrp="1"/>
          </p:cNvSpPr>
          <p:nvPr>
            <p:ph type="title"/>
          </p:nvPr>
        </p:nvSpPr>
        <p:spPr>
          <a:xfrm>
            <a:off x="1083926" y="545407"/>
            <a:ext cx="6776706" cy="628959"/>
          </a:xfrm>
        </p:spPr>
        <p:txBody>
          <a:bodyPr/>
          <a:lstStyle/>
          <a:p>
            <a:r>
              <a:rPr lang="en-US" dirty="0">
                <a:solidFill>
                  <a:schemeClr val="bg1"/>
                </a:solidFill>
              </a:rPr>
              <a:t>E-commerce</a:t>
            </a:r>
          </a:p>
        </p:txBody>
      </p:sp>
      <p:sp>
        <p:nvSpPr>
          <p:cNvPr id="9" name="Rectangle 8"/>
          <p:cNvSpPr/>
          <p:nvPr/>
        </p:nvSpPr>
        <p:spPr>
          <a:xfrm>
            <a:off x="693738" y="1379571"/>
            <a:ext cx="2704556" cy="2810293"/>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nl-NL" sz="2000" b="1" dirty="0">
                <a:solidFill>
                  <a:schemeClr val="accent1"/>
                </a:solidFill>
              </a:rPr>
              <a:t>Benefits</a:t>
            </a:r>
          </a:p>
          <a:p>
            <a:pPr>
              <a:buFontTx/>
              <a:buChar char="•"/>
            </a:pPr>
            <a:r>
              <a:rPr lang="en-US" altLang="nl-NL" sz="2000" dirty="0"/>
              <a:t>Worldwide market</a:t>
            </a:r>
          </a:p>
          <a:p>
            <a:pPr>
              <a:buFontTx/>
              <a:buChar char="•"/>
            </a:pPr>
            <a:r>
              <a:rPr lang="en-US" altLang="nl-NL" sz="2000" dirty="0"/>
              <a:t>Lower costs</a:t>
            </a:r>
          </a:p>
          <a:p>
            <a:pPr>
              <a:buFontTx/>
              <a:buChar char="•"/>
            </a:pPr>
            <a:r>
              <a:rPr lang="en-US" altLang="nl-NL" sz="2000" dirty="0"/>
              <a:t>Specialized business opportunities</a:t>
            </a:r>
          </a:p>
          <a:p>
            <a:pPr>
              <a:buFontTx/>
              <a:buChar char="•"/>
            </a:pPr>
            <a:r>
              <a:rPr lang="en-US" altLang="nl-NL" sz="2000" dirty="0"/>
              <a:t>Real-time pricing</a:t>
            </a:r>
          </a:p>
          <a:p>
            <a:pPr>
              <a:buFontTx/>
              <a:buChar char="•"/>
            </a:pPr>
            <a:r>
              <a:rPr lang="en-US" altLang="nl-NL" sz="2000" dirty="0"/>
              <a:t>…</a:t>
            </a:r>
          </a:p>
        </p:txBody>
      </p:sp>
      <p:sp>
        <p:nvSpPr>
          <p:cNvPr id="10" name="Rectangle 9"/>
          <p:cNvSpPr/>
          <p:nvPr/>
        </p:nvSpPr>
        <p:spPr>
          <a:xfrm>
            <a:off x="5522112" y="1341356"/>
            <a:ext cx="2704556" cy="2999485"/>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tLang="nl-NL" sz="2000" b="1" dirty="0">
              <a:solidFill>
                <a:schemeClr val="accent1"/>
              </a:solidFill>
            </a:endParaRPr>
          </a:p>
          <a:p>
            <a:pPr algn="ctr"/>
            <a:r>
              <a:rPr lang="en-US" altLang="nl-NL" sz="2000" b="1" dirty="0">
                <a:solidFill>
                  <a:schemeClr val="accent1"/>
                </a:solidFill>
              </a:rPr>
              <a:t>Drawbacks </a:t>
            </a:r>
          </a:p>
          <a:p>
            <a:r>
              <a:rPr lang="en-US" altLang="nl-NL" sz="2000" dirty="0"/>
              <a:t>Drawbacks</a:t>
            </a:r>
          </a:p>
          <a:p>
            <a:pPr>
              <a:buFontTx/>
              <a:buChar char="•"/>
            </a:pPr>
            <a:r>
              <a:rPr lang="en-US" altLang="nl-NL" sz="2000" dirty="0"/>
              <a:t>Lack of security</a:t>
            </a:r>
          </a:p>
          <a:p>
            <a:pPr>
              <a:buFontTx/>
              <a:buChar char="•"/>
            </a:pPr>
            <a:r>
              <a:rPr lang="en-US" altLang="nl-NL" sz="2000" dirty="0"/>
              <a:t>Must maintain online presence</a:t>
            </a:r>
          </a:p>
          <a:p>
            <a:pPr>
              <a:buFontTx/>
              <a:buChar char="•"/>
            </a:pPr>
            <a:r>
              <a:rPr lang="en-US" altLang="nl-NL" sz="2000" dirty="0"/>
              <a:t>Fierce price competition</a:t>
            </a:r>
          </a:p>
          <a:p>
            <a:pPr>
              <a:buFontTx/>
              <a:buChar char="•"/>
            </a:pPr>
            <a:r>
              <a:rPr lang="en-US" altLang="nl-NL" sz="2000" dirty="0"/>
              <a:t>Shop conflicts</a:t>
            </a:r>
          </a:p>
          <a:p>
            <a:pPr>
              <a:buFontTx/>
              <a:buChar char="•"/>
            </a:pPr>
            <a:r>
              <a:rPr lang="en-US" altLang="nl-NL" sz="2000" dirty="0"/>
              <a:t>…</a:t>
            </a:r>
          </a:p>
        </p:txBody>
      </p:sp>
    </p:spTree>
    <p:extLst>
      <p:ext uri="{BB962C8B-B14F-4D97-AF65-F5344CB8AC3E}">
        <p14:creationId xmlns:p14="http://schemas.microsoft.com/office/powerpoint/2010/main" val="147750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Top 10 social media kanalen: welke platformen passen het best bij jouw  merk? | Coos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44781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19</a:t>
            </a:fld>
            <a:endParaRPr lang="en-GB" dirty="0"/>
          </a:p>
        </p:txBody>
      </p:sp>
      <p:sp>
        <p:nvSpPr>
          <p:cNvPr id="3" name="Text Placeholder 2">
            <a:extLst>
              <a:ext uri="{FF2B5EF4-FFF2-40B4-BE49-F238E27FC236}">
                <a16:creationId xmlns:a16="http://schemas.microsoft.com/office/drawing/2014/main" id="{841F3A22-557C-874E-9BF0-B41009B12F06}"/>
              </a:ext>
            </a:extLst>
          </p:cNvPr>
          <p:cNvSpPr>
            <a:spLocks noGrp="1"/>
          </p:cNvSpPr>
          <p:nvPr>
            <p:ph type="body" sz="quarter" idx="14"/>
          </p:nvPr>
        </p:nvSpPr>
        <p:spPr>
          <a:xfrm>
            <a:off x="1070769" y="1751857"/>
            <a:ext cx="7002462" cy="1524000"/>
          </a:xfrm>
        </p:spPr>
        <p:txBody>
          <a:bodyPr/>
          <a:lstStyle/>
          <a:p>
            <a:r>
              <a:rPr lang="nl-NL" dirty="0"/>
              <a:t> </a:t>
            </a:r>
            <a:endParaRPr lang="en-US" b="1" dirty="0">
              <a:solidFill>
                <a:schemeClr val="bg1"/>
              </a:solidFill>
            </a:endParaRPr>
          </a:p>
        </p:txBody>
      </p:sp>
      <p:sp>
        <p:nvSpPr>
          <p:cNvPr id="9" name="Rectangle 8"/>
          <p:cNvSpPr/>
          <p:nvPr/>
        </p:nvSpPr>
        <p:spPr>
          <a:xfrm>
            <a:off x="1448781" y="1546652"/>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rPr>
              <a:t>Social media networks</a:t>
            </a:r>
            <a:endParaRPr lang="en-US" altLang="nl-NL" sz="3600" b="1" dirty="0">
              <a:solidFill>
                <a:schemeClr val="bg1"/>
              </a:solidFill>
            </a:endParaRPr>
          </a:p>
        </p:txBody>
      </p:sp>
    </p:spTree>
    <p:extLst>
      <p:ext uri="{BB962C8B-B14F-4D97-AF65-F5344CB8AC3E}">
        <p14:creationId xmlns:p14="http://schemas.microsoft.com/office/powerpoint/2010/main" val="288191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FC8C-1D25-194E-9062-9CAA33CAC6A1}"/>
              </a:ext>
            </a:extLst>
          </p:cNvPr>
          <p:cNvSpPr>
            <a:spLocks noGrp="1"/>
          </p:cNvSpPr>
          <p:nvPr>
            <p:ph type="title"/>
          </p:nvPr>
        </p:nvSpPr>
        <p:spPr/>
        <p:txBody>
          <a:bodyPr/>
          <a:lstStyle/>
          <a:p>
            <a:endParaRPr lang="nl-NL"/>
          </a:p>
        </p:txBody>
      </p:sp>
      <p:sp>
        <p:nvSpPr>
          <p:cNvPr id="3" name="Slide Number Placeholder 2">
            <a:extLst>
              <a:ext uri="{FF2B5EF4-FFF2-40B4-BE49-F238E27FC236}">
                <a16:creationId xmlns:a16="http://schemas.microsoft.com/office/drawing/2014/main" id="{C690524D-C323-ED4C-9572-ADD3654910A0}"/>
              </a:ext>
            </a:extLst>
          </p:cNvPr>
          <p:cNvSpPr>
            <a:spLocks noGrp="1"/>
          </p:cNvSpPr>
          <p:nvPr>
            <p:ph type="sldNum" sz="quarter" idx="12"/>
          </p:nvPr>
        </p:nvSpPr>
        <p:spPr/>
        <p:txBody>
          <a:bodyPr/>
          <a:lstStyle/>
          <a:p>
            <a:fld id="{993221B0-C4CD-1546-9E62-A4249094014D}" type="slidenum">
              <a:rPr lang="en-GB" smtClean="0"/>
              <a:pPr/>
              <a:t>2</a:t>
            </a:fld>
            <a:endParaRPr lang="en-GB" dirty="0"/>
          </a:p>
        </p:txBody>
      </p:sp>
      <p:pic>
        <p:nvPicPr>
          <p:cNvPr id="1026" name="Picture 2" descr="Disruptive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4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482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20</a:t>
            </a:fld>
            <a:endParaRPr lang="en-GB" dirty="0"/>
          </a:p>
        </p:txBody>
      </p:sp>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48782" y="1733701"/>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Industries disrupted by innovations </a:t>
            </a:r>
          </a:p>
        </p:txBody>
      </p:sp>
    </p:spTree>
    <p:extLst>
      <p:ext uri="{BB962C8B-B14F-4D97-AF65-F5344CB8AC3E}">
        <p14:creationId xmlns:p14="http://schemas.microsoft.com/office/powerpoint/2010/main" val="2422589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21</a:t>
            </a:fld>
            <a:endParaRPr lang="en-GB" dirty="0"/>
          </a:p>
        </p:txBody>
      </p:sp>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5 Industries that Robotics Have Disrupted Drastica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111" y="528918"/>
            <a:ext cx="6542214" cy="34499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48000" y="1756314"/>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ROBOTICS</a:t>
            </a:r>
          </a:p>
        </p:txBody>
      </p:sp>
    </p:spTree>
    <p:extLst>
      <p:ext uri="{BB962C8B-B14F-4D97-AF65-F5344CB8AC3E}">
        <p14:creationId xmlns:p14="http://schemas.microsoft.com/office/powerpoint/2010/main" val="891203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22</a:t>
            </a:fld>
            <a:endParaRPr lang="en-GB" dirty="0"/>
          </a:p>
        </p:txBody>
      </p:sp>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48782" y="37317"/>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t>ROBOTICS</a:t>
            </a:r>
            <a:endParaRPr lang="en-US" sz="2800" b="1" dirty="0"/>
          </a:p>
        </p:txBody>
      </p:sp>
      <p:sp>
        <p:nvSpPr>
          <p:cNvPr id="8" name="Rectangle 7"/>
          <p:cNvSpPr/>
          <p:nvPr/>
        </p:nvSpPr>
        <p:spPr>
          <a:xfrm>
            <a:off x="-20158" y="1326018"/>
            <a:ext cx="1391215" cy="63111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Agriculture</a:t>
            </a:r>
          </a:p>
        </p:txBody>
      </p:sp>
      <p:pic>
        <p:nvPicPr>
          <p:cNvPr id="38914" name="Picture 2" descr="FarmWise autonomous robot wee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410" y="1282951"/>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296346" y="1326018"/>
            <a:ext cx="1391215" cy="63111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Mining</a:t>
            </a:r>
          </a:p>
        </p:txBody>
      </p:sp>
      <p:pic>
        <p:nvPicPr>
          <p:cNvPr id="38916" name="Picture 4" descr="https://robobizreview.wpengine.com/wp-content/uploads/2019/09/AdobeStock_81152415-300x20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5997" y="1301416"/>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624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23</a:t>
            </a:fld>
            <a:endParaRPr lang="en-GB" dirty="0"/>
          </a:p>
        </p:txBody>
      </p:sp>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48782" y="37317"/>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a:t>ROBOTICS</a:t>
            </a:r>
            <a:endParaRPr lang="en-US" sz="2800" b="1" dirty="0"/>
          </a:p>
        </p:txBody>
      </p:sp>
      <p:sp>
        <p:nvSpPr>
          <p:cNvPr id="8" name="Rectangle 7"/>
          <p:cNvSpPr/>
          <p:nvPr/>
        </p:nvSpPr>
        <p:spPr>
          <a:xfrm>
            <a:off x="-20158" y="1326018"/>
            <a:ext cx="1391215" cy="63111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Healthcare</a:t>
            </a:r>
          </a:p>
        </p:txBody>
      </p:sp>
      <p:sp>
        <p:nvSpPr>
          <p:cNvPr id="10" name="Rectangle 9"/>
          <p:cNvSpPr/>
          <p:nvPr/>
        </p:nvSpPr>
        <p:spPr>
          <a:xfrm>
            <a:off x="4296346" y="1326018"/>
            <a:ext cx="1391215" cy="63111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Manufacturing</a:t>
            </a:r>
          </a:p>
        </p:txBody>
      </p:sp>
      <p:pic>
        <p:nvPicPr>
          <p:cNvPr id="39938" name="Picture 2" descr="https://robobizreview.wpengine.com/wp-content/uploads/2018/08/surgical-robotics-market-3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701" y="1318383"/>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671218" y="2838176"/>
            <a:ext cx="1391215" cy="63111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Warehousing</a:t>
            </a:r>
          </a:p>
        </p:txBody>
      </p:sp>
      <p:pic>
        <p:nvPicPr>
          <p:cNvPr id="39940" name="Picture 4" descr="https://robobizreview.wpengine.com/wp-content/uploads/2019/08/AdobeStock_181191832-300x22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349" y="2406315"/>
            <a:ext cx="2512876" cy="1867905"/>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Why Amazon warehouses, Tesla auto plants will not go 100%-rob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4919" y="1131719"/>
            <a:ext cx="1439360" cy="12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173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24</a:t>
            </a:fld>
            <a:endParaRPr lang="en-GB" dirty="0"/>
          </a:p>
        </p:txBody>
      </p:sp>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pic>
        <p:nvPicPr>
          <p:cNvPr id="40962" name="Picture 2" descr="Disruptive Applications of Computer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275" y="427654"/>
            <a:ext cx="5653883" cy="37669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48000" y="1756314"/>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COMPUTER VISION</a:t>
            </a:r>
          </a:p>
        </p:txBody>
      </p:sp>
    </p:spTree>
    <p:extLst>
      <p:ext uri="{BB962C8B-B14F-4D97-AF65-F5344CB8AC3E}">
        <p14:creationId xmlns:p14="http://schemas.microsoft.com/office/powerpoint/2010/main" val="2234143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0" dirty="0">
                <a:solidFill>
                  <a:schemeClr val="bg1"/>
                </a:solidFill>
              </a:rPr>
              <a:t>Advertising/Marketing</a:t>
            </a:r>
            <a:endParaRPr lang="en-US" dirty="0">
              <a:solidFill>
                <a:schemeClr val="bg1"/>
              </a:solidFill>
            </a:endParaRPr>
          </a:p>
        </p:txBody>
      </p:sp>
      <p:sp>
        <p:nvSpPr>
          <p:cNvPr id="3" name="Text Placeholder 2"/>
          <p:cNvSpPr>
            <a:spLocks noGrp="1"/>
          </p:cNvSpPr>
          <p:nvPr>
            <p:ph type="body" sz="quarter" idx="14"/>
          </p:nvPr>
        </p:nvSpPr>
        <p:spPr/>
        <p:txBody>
          <a:bodyPr/>
          <a:lstStyle/>
          <a:p>
            <a:r>
              <a:rPr lang="en-US" dirty="0">
                <a:hlinkClick r:id="rId4"/>
              </a:rPr>
              <a:t>https://www.youtube.com/watch?v=7bXJ_obaiYQ</a:t>
            </a:r>
            <a:r>
              <a:rPr lang="en-US" dirty="0"/>
              <a:t> </a:t>
            </a:r>
          </a:p>
        </p:txBody>
      </p:sp>
      <p:sp>
        <p:nvSpPr>
          <p:cNvPr id="4" name="Slide Number Placeholder 3"/>
          <p:cNvSpPr>
            <a:spLocks noGrp="1"/>
          </p:cNvSpPr>
          <p:nvPr>
            <p:ph type="sldNum" sz="quarter" idx="12"/>
          </p:nvPr>
        </p:nvSpPr>
        <p:spPr/>
        <p:txBody>
          <a:bodyPr/>
          <a:lstStyle/>
          <a:p>
            <a:fld id="{993221B0-C4CD-1546-9E62-A4249094014D}" type="slidenum">
              <a:rPr lang="en-GB" smtClean="0"/>
              <a:pPr/>
              <a:t>25</a:t>
            </a:fld>
            <a:endParaRPr lang="en-GB" dirty="0"/>
          </a:p>
        </p:txBody>
      </p:sp>
    </p:spTree>
    <p:extLst>
      <p:ext uri="{BB962C8B-B14F-4D97-AF65-F5344CB8AC3E}">
        <p14:creationId xmlns:p14="http://schemas.microsoft.com/office/powerpoint/2010/main" val="1217538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0" dirty="0">
                <a:solidFill>
                  <a:schemeClr val="bg1"/>
                </a:solidFill>
              </a:rPr>
              <a:t>Advertising/Marketing</a:t>
            </a:r>
            <a:endParaRPr lang="en-US" dirty="0">
              <a:solidFill>
                <a:schemeClr val="bg1"/>
              </a:solidFill>
            </a:endParaRPr>
          </a:p>
        </p:txBody>
      </p:sp>
      <p:sp>
        <p:nvSpPr>
          <p:cNvPr id="3" name="Text Placeholder 2"/>
          <p:cNvSpPr>
            <a:spLocks noGrp="1"/>
          </p:cNvSpPr>
          <p:nvPr>
            <p:ph type="body" sz="quarter" idx="14"/>
          </p:nvPr>
        </p:nvSpPr>
        <p:spPr/>
        <p:txBody>
          <a:bodyPr/>
          <a:lstStyle/>
          <a:p>
            <a:r>
              <a:rPr lang="en-US" dirty="0">
                <a:hlinkClick r:id="rId4"/>
              </a:rPr>
              <a:t>https://www.youtube.com/watch?v=aj7EYl0G5Q0</a:t>
            </a:r>
            <a:r>
              <a:rPr lang="en-US" dirty="0"/>
              <a:t> </a:t>
            </a:r>
          </a:p>
          <a:p>
            <a:endParaRPr lang="en-US" dirty="0"/>
          </a:p>
        </p:txBody>
      </p:sp>
      <p:sp>
        <p:nvSpPr>
          <p:cNvPr id="4" name="Slide Number Placeholder 3"/>
          <p:cNvSpPr>
            <a:spLocks noGrp="1"/>
          </p:cNvSpPr>
          <p:nvPr>
            <p:ph type="sldNum" sz="quarter" idx="12"/>
          </p:nvPr>
        </p:nvSpPr>
        <p:spPr/>
        <p:txBody>
          <a:bodyPr/>
          <a:lstStyle/>
          <a:p>
            <a:fld id="{993221B0-C4CD-1546-9E62-A4249094014D}" type="slidenum">
              <a:rPr lang="en-GB" smtClean="0"/>
              <a:pPr/>
              <a:t>26</a:t>
            </a:fld>
            <a:endParaRPr lang="en-GB" dirty="0"/>
          </a:p>
        </p:txBody>
      </p:sp>
    </p:spTree>
    <p:extLst>
      <p:ext uri="{BB962C8B-B14F-4D97-AF65-F5344CB8AC3E}">
        <p14:creationId xmlns:p14="http://schemas.microsoft.com/office/powerpoint/2010/main" val="1793390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0" dirty="0">
                <a:solidFill>
                  <a:schemeClr val="bg1"/>
                </a:solidFill>
              </a:rPr>
              <a:t>RETAIL</a:t>
            </a:r>
            <a:endParaRPr lang="en-US" dirty="0">
              <a:solidFill>
                <a:schemeClr val="bg1"/>
              </a:solidFill>
            </a:endParaRPr>
          </a:p>
        </p:txBody>
      </p:sp>
      <p:sp>
        <p:nvSpPr>
          <p:cNvPr id="3" name="Text Placeholder 2"/>
          <p:cNvSpPr>
            <a:spLocks noGrp="1"/>
          </p:cNvSpPr>
          <p:nvPr>
            <p:ph type="body" sz="quarter" idx="14"/>
          </p:nvPr>
        </p:nvSpPr>
        <p:spPr/>
        <p:txBody>
          <a:bodyPr/>
          <a:lstStyle/>
          <a:p>
            <a:r>
              <a:rPr lang="en-US" dirty="0">
                <a:hlinkClick r:id="rId4"/>
              </a:rPr>
              <a:t>https://www.youtube.com/watch?v=NrmMk1Myrxc</a:t>
            </a:r>
            <a:r>
              <a:rPr lang="en-US" dirty="0"/>
              <a:t> </a:t>
            </a:r>
          </a:p>
          <a:p>
            <a:endParaRPr lang="en-US" dirty="0"/>
          </a:p>
        </p:txBody>
      </p:sp>
      <p:sp>
        <p:nvSpPr>
          <p:cNvPr id="4" name="Slide Number Placeholder 3"/>
          <p:cNvSpPr>
            <a:spLocks noGrp="1"/>
          </p:cNvSpPr>
          <p:nvPr>
            <p:ph type="sldNum" sz="quarter" idx="12"/>
          </p:nvPr>
        </p:nvSpPr>
        <p:spPr/>
        <p:txBody>
          <a:bodyPr/>
          <a:lstStyle/>
          <a:p>
            <a:fld id="{993221B0-C4CD-1546-9E62-A4249094014D}" type="slidenum">
              <a:rPr lang="en-GB" smtClean="0"/>
              <a:pPr/>
              <a:t>27</a:t>
            </a:fld>
            <a:endParaRPr lang="en-GB" dirty="0"/>
          </a:p>
        </p:txBody>
      </p:sp>
    </p:spTree>
    <p:extLst>
      <p:ext uri="{BB962C8B-B14F-4D97-AF65-F5344CB8AC3E}">
        <p14:creationId xmlns:p14="http://schemas.microsoft.com/office/powerpoint/2010/main" val="1688322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0" dirty="0">
                <a:solidFill>
                  <a:schemeClr val="bg1"/>
                </a:solidFill>
              </a:rPr>
              <a:t>HEALTHCARE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93221B0-C4CD-1546-9E62-A4249094014D}" type="slidenum">
              <a:rPr lang="en-GB" smtClean="0"/>
              <a:pPr/>
              <a:t>28</a:t>
            </a:fld>
            <a:endParaRPr lang="en-GB" dirty="0"/>
          </a:p>
        </p:txBody>
      </p:sp>
      <p:sp>
        <p:nvSpPr>
          <p:cNvPr id="7" name="Text Placeholder 2">
            <a:extLst>
              <a:ext uri="{FF2B5EF4-FFF2-40B4-BE49-F238E27FC236}">
                <a16:creationId xmlns:a16="http://schemas.microsoft.com/office/drawing/2014/main" id="{CB05351E-4063-4CDC-8A3A-4624A23B1B6E}"/>
              </a:ext>
            </a:extLst>
          </p:cNvPr>
          <p:cNvSpPr>
            <a:spLocks noGrp="1"/>
          </p:cNvSpPr>
          <p:nvPr>
            <p:ph type="body" sz="quarter" idx="14"/>
          </p:nvPr>
        </p:nvSpPr>
        <p:spPr>
          <a:xfrm>
            <a:off x="1169988" y="1077746"/>
            <a:ext cx="7002462" cy="818910"/>
          </a:xfrm>
        </p:spPr>
        <p:txBody>
          <a:bodyPr/>
          <a:lstStyle/>
          <a:p>
            <a:r>
              <a:rPr lang="en-US" dirty="0">
                <a:hlinkClick r:id="rId4"/>
              </a:rPr>
              <a:t>https://www.youtube.com/watch?v=AzXez6sF4LE</a:t>
            </a:r>
            <a:r>
              <a:rPr lang="en-US" dirty="0"/>
              <a:t> </a:t>
            </a:r>
          </a:p>
          <a:p>
            <a:endParaRPr lang="en-US" dirty="0"/>
          </a:p>
        </p:txBody>
      </p:sp>
      <p:pic>
        <p:nvPicPr>
          <p:cNvPr id="1026" name="Picture 2" descr="Philips' new personal care solutions at CES 2019 - News | Philips">
            <a:extLst>
              <a:ext uri="{FF2B5EF4-FFF2-40B4-BE49-F238E27FC236}">
                <a16:creationId xmlns:a16="http://schemas.microsoft.com/office/drawing/2014/main" id="{53C9250D-EE5B-4CD3-A14E-BA1F501BC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2919" y="1713028"/>
            <a:ext cx="4516598" cy="2542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452312-A37D-4BF4-8718-F5E03E1968B2}"/>
              </a:ext>
            </a:extLst>
          </p:cNvPr>
          <p:cNvSpPr txBox="1"/>
          <p:nvPr/>
        </p:nvSpPr>
        <p:spPr>
          <a:xfrm>
            <a:off x="478715" y="4050254"/>
            <a:ext cx="1430767" cy="279699"/>
          </a:xfrm>
          <a:prstGeom prst="rect">
            <a:avLst/>
          </a:prstGeom>
        </p:spPr>
        <p:txBody>
          <a:bodyPr vert="horz" wrap="square" lIns="0" tIns="0" rIns="0" bIns="0" rtlCol="0">
            <a:noAutofit/>
          </a:bodyPr>
          <a:lstStyle/>
          <a:p>
            <a:r>
              <a:rPr lang="en-NL" sz="1000" dirty="0">
                <a:solidFill>
                  <a:schemeClr val="bg1"/>
                </a:solidFill>
                <a:effectLst/>
                <a:latin typeface="Segoe UI" panose="020B0502040204020203" pitchFamily="34" charset="0"/>
                <a:hlinkClick r:id="rId6">
                  <a:extLst>
                    <a:ext uri="{A12FA001-AC4F-418D-AE19-62706E023703}">
                      <ahyp:hlinkClr xmlns:ahyp="http://schemas.microsoft.com/office/drawing/2018/hyperlinkcolor" val="tx"/>
                    </a:ext>
                  </a:extLst>
                </a:hlinkClick>
              </a:rPr>
              <a:t>Link to Phillips Smart Mirror article</a:t>
            </a:r>
            <a:endParaRPr lang="en-GB" sz="800" dirty="0">
              <a:solidFill>
                <a:schemeClr val="bg1"/>
              </a:solidFill>
            </a:endParaRPr>
          </a:p>
        </p:txBody>
      </p:sp>
    </p:spTree>
    <p:extLst>
      <p:ext uri="{BB962C8B-B14F-4D97-AF65-F5344CB8AC3E}">
        <p14:creationId xmlns:p14="http://schemas.microsoft.com/office/powerpoint/2010/main" val="1981479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0" dirty="0">
                <a:solidFill>
                  <a:schemeClr val="bg1"/>
                </a:solidFill>
              </a:rPr>
              <a:t>BIOMETRICS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93221B0-C4CD-1546-9E62-A4249094014D}" type="slidenum">
              <a:rPr lang="en-GB" smtClean="0"/>
              <a:pPr/>
              <a:t>29</a:t>
            </a:fld>
            <a:endParaRPr lang="en-GB" dirty="0"/>
          </a:p>
        </p:txBody>
      </p:sp>
      <p:sp>
        <p:nvSpPr>
          <p:cNvPr id="7" name="Text Placeholder 2">
            <a:extLst>
              <a:ext uri="{FF2B5EF4-FFF2-40B4-BE49-F238E27FC236}">
                <a16:creationId xmlns:a16="http://schemas.microsoft.com/office/drawing/2014/main" id="{96A9C5D2-7C57-45AF-A320-3E0D4ABB7DFD}"/>
              </a:ext>
            </a:extLst>
          </p:cNvPr>
          <p:cNvSpPr>
            <a:spLocks noGrp="1"/>
          </p:cNvSpPr>
          <p:nvPr>
            <p:ph type="body" sz="quarter" idx="14"/>
          </p:nvPr>
        </p:nvSpPr>
        <p:spPr>
          <a:xfrm>
            <a:off x="1169988" y="1077746"/>
            <a:ext cx="7002462" cy="1034884"/>
          </a:xfrm>
        </p:spPr>
        <p:txBody>
          <a:bodyPr/>
          <a:lstStyle/>
          <a:p>
            <a:r>
              <a:rPr lang="en-US" dirty="0">
                <a:hlinkClick r:id="rId4"/>
              </a:rPr>
              <a:t>https://www.youtube.com/watch?v=43Og0ZYeF6c&amp;feature=emb_imp_woyt</a:t>
            </a:r>
            <a:r>
              <a:rPr lang="en-US" dirty="0"/>
              <a:t>   </a:t>
            </a:r>
          </a:p>
        </p:txBody>
      </p:sp>
    </p:spTree>
    <p:extLst>
      <p:ext uri="{BB962C8B-B14F-4D97-AF65-F5344CB8AC3E}">
        <p14:creationId xmlns:p14="http://schemas.microsoft.com/office/powerpoint/2010/main" val="2223125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221B0-C4CD-1546-9E62-A4249094014D}" type="slidenum">
              <a:rPr lang="en-GB" smtClean="0"/>
              <a:pPr/>
              <a:t>3</a:t>
            </a:fld>
            <a:endParaRPr lang="en-GB" dirty="0"/>
          </a:p>
        </p:txBody>
      </p:sp>
      <p:pic>
        <p:nvPicPr>
          <p:cNvPr id="3076" name="Picture 4" descr="7 Disruptive Tech Trends To Watch In 2021 - District Technolo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4589" y="1443790"/>
            <a:ext cx="8694822" cy="1620253"/>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r>
              <a:rPr lang="en-US" altLang="nl-NL" sz="4400" b="1" u="sng" dirty="0">
                <a:solidFill>
                  <a:schemeClr val="accent1"/>
                </a:solidFill>
              </a:rPr>
              <a:t>WHAT IS DISTRUPTIVE TECHNOLOGY?</a:t>
            </a:r>
          </a:p>
        </p:txBody>
      </p:sp>
    </p:spTree>
    <p:extLst>
      <p:ext uri="{BB962C8B-B14F-4D97-AF65-F5344CB8AC3E}">
        <p14:creationId xmlns:p14="http://schemas.microsoft.com/office/powerpoint/2010/main" val="84837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30</a:t>
            </a:fld>
            <a:endParaRPr lang="en-GB" dirty="0"/>
          </a:p>
        </p:txBody>
      </p:sp>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322387" y="470994"/>
            <a:ext cx="7002463" cy="818910"/>
          </a:xfrm>
          <a:prstGeom prst="rect">
            <a:avLst/>
          </a:prstGeom>
        </p:spPr>
        <p:txBody>
          <a:bodyPr vert="horz" lIns="0" tIns="0" rIns="0" bIns="0" rtlCol="0" anchor="b" anchorCtr="0">
            <a:noAutofit/>
          </a:bodyPr>
          <a:lstStyle>
            <a:lvl1pPr marL="0" indent="0" algn="l" defTabSz="685663" rtl="0" eaLnBrk="1" latinLnBrk="0" hangingPunct="1">
              <a:lnSpc>
                <a:spcPct val="100000"/>
              </a:lnSpc>
              <a:spcBef>
                <a:spcPct val="0"/>
              </a:spcBef>
              <a:buNone/>
              <a:tabLst/>
              <a:defRPr sz="3800" b="1" i="0" kern="1200">
                <a:solidFill>
                  <a:schemeClr val="tx2"/>
                </a:solidFill>
                <a:latin typeface="+mj-lt"/>
                <a:ea typeface="Open Sans Semibold" panose="020B0306030504020204" pitchFamily="34" charset="0"/>
                <a:cs typeface="Open Sans Semibold" panose="020B0306030504020204" pitchFamily="34" charset="0"/>
              </a:defRPr>
            </a:lvl1pPr>
          </a:lstStyle>
          <a:p>
            <a:pPr algn="ctr"/>
            <a:r>
              <a:rPr lang="en-US" b="0" dirty="0">
                <a:solidFill>
                  <a:schemeClr val="bg1"/>
                </a:solidFill>
              </a:rPr>
              <a:t>SPEECH RECOGNITION FOR COMPANIES</a:t>
            </a:r>
            <a:endParaRPr lang="en-US" dirty="0">
              <a:solidFill>
                <a:schemeClr val="bg1"/>
              </a:solidFill>
            </a:endParaRPr>
          </a:p>
        </p:txBody>
      </p:sp>
      <p:sp>
        <p:nvSpPr>
          <p:cNvPr id="7" name="TextBox 6"/>
          <p:cNvSpPr txBox="1"/>
          <p:nvPr/>
        </p:nvSpPr>
        <p:spPr>
          <a:xfrm>
            <a:off x="668542" y="1611649"/>
            <a:ext cx="6075158" cy="2011001"/>
          </a:xfrm>
          <a:prstGeom prst="rect">
            <a:avLst/>
          </a:prstGeom>
        </p:spPr>
        <p:txBody>
          <a:bodyPr vert="horz" wrap="none" lIns="0" tIns="0" rIns="0" bIns="0" rtlCol="0">
            <a:noAutofit/>
          </a:bodyPr>
          <a:lstStyle/>
          <a:p>
            <a:r>
              <a:rPr lang="en-US" sz="2400" dirty="0">
                <a:solidFill>
                  <a:schemeClr val="bg1"/>
                </a:solidFill>
              </a:rPr>
              <a:t>Global Speech and Voice Recognition Market will grow </a:t>
            </a:r>
          </a:p>
          <a:p>
            <a:r>
              <a:rPr lang="en-US" sz="2400" dirty="0">
                <a:solidFill>
                  <a:schemeClr val="bg1"/>
                </a:solidFill>
              </a:rPr>
              <a:t>at a CAGR of 17.2% during the forecast period to reach </a:t>
            </a:r>
          </a:p>
          <a:p>
            <a:r>
              <a:rPr lang="en-US" sz="2400" dirty="0">
                <a:solidFill>
                  <a:schemeClr val="bg1"/>
                </a:solidFill>
              </a:rPr>
              <a:t>$26.79 billion by 2025. </a:t>
            </a:r>
          </a:p>
        </p:txBody>
      </p:sp>
      <p:pic>
        <p:nvPicPr>
          <p:cNvPr id="41990" name="Picture 6" descr="Amazon Web Services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204" y="2604052"/>
            <a:ext cx="2378075" cy="1422882"/>
          </a:xfrm>
          <a:prstGeom prst="rect">
            <a:avLst/>
          </a:prstGeom>
          <a:noFill/>
          <a:extLst>
            <a:ext uri="{909E8E84-426E-40DD-AFC4-6F175D3DCCD1}">
              <a14:hiddenFill xmlns:a14="http://schemas.microsoft.com/office/drawing/2010/main">
                <a:solidFill>
                  <a:srgbClr val="FFFFFF"/>
                </a:solidFill>
              </a14:hiddenFill>
            </a:ext>
          </a:extLst>
        </p:spPr>
      </p:pic>
      <p:pic>
        <p:nvPicPr>
          <p:cNvPr id="41994" name="Picture 10" descr="File:Apple-logo.png - Wikimedia Comm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723" y="2630658"/>
            <a:ext cx="1551782" cy="1551782"/>
          </a:xfrm>
          <a:prstGeom prst="rect">
            <a:avLst/>
          </a:prstGeom>
          <a:noFill/>
          <a:extLst>
            <a:ext uri="{909E8E84-426E-40DD-AFC4-6F175D3DCCD1}">
              <a14:hiddenFill xmlns:a14="http://schemas.microsoft.com/office/drawing/2010/main">
                <a:solidFill>
                  <a:srgbClr val="FFFFFF"/>
                </a:solidFill>
              </a14:hiddenFill>
            </a:ext>
          </a:extLst>
        </p:spPr>
      </p:pic>
      <p:pic>
        <p:nvPicPr>
          <p:cNvPr id="41996" name="Picture 12" descr="Microsoft-Logo - Amsterdam Economic 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4775" y="2242940"/>
            <a:ext cx="3281699" cy="184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65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31</a:t>
            </a:fld>
            <a:endParaRPr lang="en-GB" dirty="0"/>
          </a:p>
        </p:txBody>
      </p:sp>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https://www.europeanbusinessreview.com/wp-content/uploads/2020/12/Screen-Shot-2020-12-21-at-5.09.54-PM-696x421.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8134" name="Picture 6" descr="197,747 Ai Stock Photos, Pictures &amp; Royalty-Free Images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434640"/>
            <a:ext cx="5829300" cy="36385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53041" y="1463340"/>
            <a:ext cx="6437918" cy="158114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3600" dirty="0"/>
          </a:p>
          <a:p>
            <a:r>
              <a:rPr lang="en-US" sz="3600" dirty="0"/>
              <a:t>Natural Language Processing (NLP) Applications in Business</a:t>
            </a:r>
          </a:p>
          <a:p>
            <a:br>
              <a:rPr lang="en-US" dirty="0"/>
            </a:br>
            <a:endParaRPr lang="en-US" altLang="nl-NL" sz="3600" b="1" dirty="0">
              <a:solidFill>
                <a:schemeClr val="bg1"/>
              </a:solidFill>
            </a:endParaRPr>
          </a:p>
        </p:txBody>
      </p:sp>
    </p:spTree>
    <p:extLst>
      <p:ext uri="{BB962C8B-B14F-4D97-AF65-F5344CB8AC3E}">
        <p14:creationId xmlns:p14="http://schemas.microsoft.com/office/powerpoint/2010/main" val="151144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32</a:t>
            </a:fld>
            <a:endParaRPr lang="en-GB" dirty="0"/>
          </a:p>
        </p:txBody>
      </p:sp>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93982" y="1316519"/>
            <a:ext cx="8156035" cy="3046988"/>
          </a:xfrm>
          <a:prstGeom prst="rect">
            <a:avLst/>
          </a:prstGeom>
        </p:spPr>
        <p:txBody>
          <a:bodyPr wrap="square">
            <a:spAutoFit/>
          </a:bodyPr>
          <a:lstStyle/>
          <a:p>
            <a:r>
              <a:rPr lang="en-US" sz="2400" b="1" dirty="0">
                <a:solidFill>
                  <a:schemeClr val="bg1"/>
                </a:solidFill>
                <a:latin typeface="verdana" panose="020B0604030504040204" pitchFamily="34" charset="0"/>
              </a:rPr>
              <a:t>#1 Machine Translation</a:t>
            </a:r>
          </a:p>
          <a:p>
            <a:r>
              <a:rPr lang="en-US" sz="2400" b="1" dirty="0">
                <a:solidFill>
                  <a:schemeClr val="bg1"/>
                </a:solidFill>
                <a:latin typeface="verdana" panose="020B0604030504040204" pitchFamily="34" charset="0"/>
              </a:rPr>
              <a:t>#2 Social Media Monitoring</a:t>
            </a:r>
          </a:p>
          <a:p>
            <a:r>
              <a:rPr lang="en-US" sz="2400" b="1" dirty="0">
                <a:solidFill>
                  <a:schemeClr val="bg1"/>
                </a:solidFill>
                <a:latin typeface="verdana" panose="020B0604030504040204" pitchFamily="34" charset="0"/>
              </a:rPr>
              <a:t>#3 Sentiment Analysis</a:t>
            </a:r>
          </a:p>
          <a:p>
            <a:r>
              <a:rPr lang="en-US" sz="2400" b="1" dirty="0">
                <a:solidFill>
                  <a:schemeClr val="bg1"/>
                </a:solidFill>
                <a:latin typeface="verdana" panose="020B0604030504040204" pitchFamily="34" charset="0"/>
              </a:rPr>
              <a:t>#4 </a:t>
            </a:r>
            <a:r>
              <a:rPr lang="en-US" sz="2400" b="1" dirty="0" err="1">
                <a:solidFill>
                  <a:schemeClr val="bg1"/>
                </a:solidFill>
                <a:latin typeface="verdana" panose="020B0604030504040204" pitchFamily="34" charset="0"/>
              </a:rPr>
              <a:t>Chatbots</a:t>
            </a:r>
            <a:r>
              <a:rPr lang="en-US" sz="2400" b="1" dirty="0">
                <a:solidFill>
                  <a:schemeClr val="bg1"/>
                </a:solidFill>
                <a:latin typeface="verdana" panose="020B0604030504040204" pitchFamily="34" charset="0"/>
              </a:rPr>
              <a:t> and Virtual Assistants</a:t>
            </a:r>
          </a:p>
          <a:p>
            <a:r>
              <a:rPr lang="en-US" sz="2400" b="1" dirty="0">
                <a:solidFill>
                  <a:schemeClr val="bg1"/>
                </a:solidFill>
                <a:latin typeface="verdana" panose="020B0604030504040204" pitchFamily="34" charset="0"/>
              </a:rPr>
              <a:t>#5 Text analysis</a:t>
            </a:r>
          </a:p>
          <a:p>
            <a:r>
              <a:rPr lang="en-US" sz="2400" b="1" dirty="0">
                <a:solidFill>
                  <a:schemeClr val="bg1"/>
                </a:solidFill>
                <a:latin typeface="verdana" panose="020B0604030504040204" pitchFamily="34" charset="0"/>
              </a:rPr>
              <a:t>#6 Speech Recognition</a:t>
            </a:r>
          </a:p>
          <a:p>
            <a:r>
              <a:rPr lang="en-US" sz="2400" b="1" dirty="0">
                <a:solidFill>
                  <a:schemeClr val="bg1"/>
                </a:solidFill>
                <a:latin typeface="verdana" panose="020B0604030504040204" pitchFamily="34" charset="0"/>
              </a:rPr>
              <a:t>#7 Text Extraction</a:t>
            </a:r>
          </a:p>
          <a:p>
            <a:r>
              <a:rPr lang="en-US" sz="2400" b="1" dirty="0">
                <a:solidFill>
                  <a:schemeClr val="bg1"/>
                </a:solidFill>
                <a:latin typeface="verdana" panose="020B0604030504040204" pitchFamily="34" charset="0"/>
              </a:rPr>
              <a:t>#8 Autocorrect, Spell Check and Even More</a:t>
            </a:r>
          </a:p>
        </p:txBody>
      </p:sp>
      <p:sp>
        <p:nvSpPr>
          <p:cNvPr id="7" name="Rectangle 6"/>
          <p:cNvSpPr/>
          <p:nvPr/>
        </p:nvSpPr>
        <p:spPr>
          <a:xfrm>
            <a:off x="198437" y="136254"/>
            <a:ext cx="7048009" cy="975060"/>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sz="3600" dirty="0"/>
          </a:p>
          <a:p>
            <a:r>
              <a:rPr lang="en-US" sz="3600" dirty="0"/>
              <a:t>Natural Language Processing (NLP)</a:t>
            </a:r>
            <a:br>
              <a:rPr lang="en-US" dirty="0"/>
            </a:br>
            <a:endParaRPr lang="en-US" altLang="nl-NL" sz="3600" b="1" dirty="0">
              <a:solidFill>
                <a:schemeClr val="bg1"/>
              </a:solidFill>
            </a:endParaRPr>
          </a:p>
        </p:txBody>
      </p:sp>
    </p:spTree>
    <p:extLst>
      <p:ext uri="{BB962C8B-B14F-4D97-AF65-F5344CB8AC3E}">
        <p14:creationId xmlns:p14="http://schemas.microsoft.com/office/powerpoint/2010/main" val="2092334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33</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48782" y="1733701"/>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solidFill>
                  <a:schemeClr val="bg1"/>
                </a:solidFill>
              </a:rPr>
              <a:t>How to prepare for disruption</a:t>
            </a:r>
            <a:endParaRPr lang="en-US" altLang="nl-NL" sz="3600" b="1" dirty="0">
              <a:solidFill>
                <a:schemeClr val="bg1"/>
              </a:solidFill>
            </a:endParaRPr>
          </a:p>
        </p:txBody>
      </p:sp>
    </p:spTree>
    <p:extLst>
      <p:ext uri="{BB962C8B-B14F-4D97-AF65-F5344CB8AC3E}">
        <p14:creationId xmlns:p14="http://schemas.microsoft.com/office/powerpoint/2010/main" val="2529686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4081" y="2164349"/>
            <a:ext cx="8118390" cy="1494585"/>
          </a:xfrm>
        </p:spPr>
        <p:txBody>
          <a:bodyPr/>
          <a:lstStyle/>
          <a:p>
            <a:br>
              <a:rPr lang="en-US" dirty="0"/>
            </a:br>
            <a:br>
              <a:rPr lang="en-US" dirty="0"/>
            </a:br>
            <a:br>
              <a:rPr lang="en-US" dirty="0"/>
            </a:br>
            <a:r>
              <a:rPr lang="en-US" dirty="0">
                <a:solidFill>
                  <a:schemeClr val="bg1"/>
                </a:solidFill>
              </a:rPr>
              <a:t>1. Listen to your customers and observe the industry trends.</a:t>
            </a:r>
            <a:br>
              <a:rPr lang="en-US" dirty="0">
                <a:solidFill>
                  <a:schemeClr val="bg1"/>
                </a:solidFill>
              </a:rPr>
            </a:br>
            <a:br>
              <a:rPr lang="en-US" dirty="0">
                <a:solidFill>
                  <a:schemeClr val="bg1"/>
                </a:solidFill>
              </a:rPr>
            </a:br>
            <a:endParaRPr lang="en-US" dirty="0">
              <a:solidFill>
                <a:schemeClr val="bg1"/>
              </a:solidFill>
            </a:endParaRPr>
          </a:p>
        </p:txBody>
      </p:sp>
      <p:sp>
        <p:nvSpPr>
          <p:cNvPr id="4" name="Slide Number Placeholder 3"/>
          <p:cNvSpPr>
            <a:spLocks noGrp="1"/>
          </p:cNvSpPr>
          <p:nvPr>
            <p:ph type="sldNum" sz="quarter" idx="12"/>
          </p:nvPr>
        </p:nvSpPr>
        <p:spPr/>
        <p:txBody>
          <a:bodyPr/>
          <a:lstStyle/>
          <a:p>
            <a:fld id="{993221B0-C4CD-1546-9E62-A4249094014D}" type="slidenum">
              <a:rPr lang="en-GB" smtClean="0"/>
              <a:pPr/>
              <a:t>34</a:t>
            </a:fld>
            <a:endParaRPr lang="en-GB" dirty="0"/>
          </a:p>
        </p:txBody>
      </p:sp>
      <p:sp>
        <p:nvSpPr>
          <p:cNvPr id="6" name="Rectangle 5"/>
          <p:cNvSpPr/>
          <p:nvPr/>
        </p:nvSpPr>
        <p:spPr>
          <a:xfrm>
            <a:off x="260123" y="234843"/>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solidFill>
                  <a:schemeClr val="bg1"/>
                </a:solidFill>
              </a:rPr>
              <a:t>How to prepare for disruption</a:t>
            </a:r>
            <a:endParaRPr lang="en-US" altLang="nl-NL" sz="3600" b="1" dirty="0">
              <a:solidFill>
                <a:schemeClr val="bg1"/>
              </a:solidFill>
            </a:endParaRPr>
          </a:p>
        </p:txBody>
      </p:sp>
      <p:sp>
        <p:nvSpPr>
          <p:cNvPr id="7" name="Rectangle 1"/>
          <p:cNvSpPr>
            <a:spLocks noChangeArrowheads="1"/>
          </p:cNvSpPr>
          <p:nvPr/>
        </p:nvSpPr>
        <p:spPr bwMode="auto">
          <a:xfrm>
            <a:off x="693259" y="3217808"/>
            <a:ext cx="4857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342057" y="2570791"/>
            <a:ext cx="8400890"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914400" eaLnBrk="0" fontAlgn="base" hangingPunct="0">
              <a:spcBef>
                <a:spcPct val="0"/>
              </a:spcBef>
              <a:spcAft>
                <a:spcPct val="0"/>
              </a:spcAft>
            </a:pPr>
            <a:r>
              <a:rPr lang="en-US" altLang="en-US" sz="1800" b="1" i="1" dirty="0">
                <a:solidFill>
                  <a:schemeClr val="bg1"/>
                </a:solidFill>
                <a:latin typeface="Arial" panose="020B0604020202020204" pitchFamily="34" charset="0"/>
              </a:rPr>
              <a:t>"Success breeds complacency. Complacency breeds failure. Only the paranoid survive.”  – Andrew Grove</a:t>
            </a:r>
            <a:endParaRPr lang="en-US" altLang="en-US" sz="1050" i="1" dirty="0">
              <a:solidFill>
                <a:schemeClr val="bg1"/>
              </a:solidFill>
              <a:latin typeface="Arial" panose="020B0604020202020204" pitchFamily="34" charset="0"/>
            </a:endParaRPr>
          </a:p>
        </p:txBody>
      </p:sp>
      <p:sp>
        <p:nvSpPr>
          <p:cNvPr id="9" name="TextBox 8"/>
          <p:cNvSpPr txBox="1"/>
          <p:nvPr/>
        </p:nvSpPr>
        <p:spPr>
          <a:xfrm>
            <a:off x="2021305" y="3915279"/>
            <a:ext cx="4589220" cy="914400"/>
          </a:xfrm>
          <a:prstGeom prst="rect">
            <a:avLst/>
          </a:prstGeom>
        </p:spPr>
        <p:txBody>
          <a:bodyPr vert="horz" wrap="none" lIns="0" tIns="0" rIns="0" bIns="0" rtlCol="0">
            <a:noAutofit/>
          </a:bodyPr>
          <a:lstStyle/>
          <a:p>
            <a:r>
              <a:rPr lang="en-US" b="1" dirty="0">
                <a:solidFill>
                  <a:schemeClr val="bg1"/>
                </a:solidFill>
              </a:rPr>
              <a:t>Ask the right questions</a:t>
            </a:r>
            <a:r>
              <a:rPr lang="en-US" dirty="0">
                <a:solidFill>
                  <a:schemeClr val="bg1"/>
                </a:solidFill>
              </a:rPr>
              <a:t> and </a:t>
            </a:r>
            <a:r>
              <a:rPr lang="en-US" b="1" dirty="0">
                <a:solidFill>
                  <a:schemeClr val="bg1"/>
                </a:solidFill>
              </a:rPr>
              <a:t>keep the customer at the core</a:t>
            </a:r>
            <a:r>
              <a:rPr lang="en-US" dirty="0">
                <a:solidFill>
                  <a:schemeClr val="bg1"/>
                </a:solidFill>
              </a:rPr>
              <a:t> </a:t>
            </a:r>
          </a:p>
        </p:txBody>
      </p:sp>
    </p:spTree>
    <p:extLst>
      <p:ext uri="{BB962C8B-B14F-4D97-AF65-F5344CB8AC3E}">
        <p14:creationId xmlns:p14="http://schemas.microsoft.com/office/powerpoint/2010/main" val="7301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12741" y="2253916"/>
            <a:ext cx="7002463" cy="818910"/>
          </a:xfrm>
        </p:spPr>
        <p:txBody>
          <a:bodyPr/>
          <a:lstStyle/>
          <a:p>
            <a:r>
              <a:rPr lang="en-US" dirty="0">
                <a:solidFill>
                  <a:schemeClr val="bg1"/>
                </a:solidFill>
              </a:rPr>
              <a:t>Kano Model</a:t>
            </a:r>
            <a:br>
              <a:rPr lang="en-US" dirty="0">
                <a:solidFill>
                  <a:schemeClr val="bg1"/>
                </a:solidFill>
              </a:rPr>
            </a:br>
            <a:endParaRPr lang="en-US" dirty="0">
              <a:solidFill>
                <a:schemeClr val="bg1"/>
              </a:solidFill>
            </a:endParaRPr>
          </a:p>
        </p:txBody>
      </p:sp>
      <p:sp>
        <p:nvSpPr>
          <p:cNvPr id="4" name="Slide Number Placeholder 3"/>
          <p:cNvSpPr>
            <a:spLocks noGrp="1"/>
          </p:cNvSpPr>
          <p:nvPr>
            <p:ph type="sldNum" sz="quarter" idx="12"/>
          </p:nvPr>
        </p:nvSpPr>
        <p:spPr/>
        <p:txBody>
          <a:bodyPr/>
          <a:lstStyle/>
          <a:p>
            <a:fld id="{993221B0-C4CD-1546-9E62-A4249094014D}" type="slidenum">
              <a:rPr lang="en-GB" smtClean="0"/>
              <a:pPr/>
              <a:t>35</a:t>
            </a:fld>
            <a:endParaRPr lang="en-GB" dirty="0"/>
          </a:p>
        </p:txBody>
      </p:sp>
      <p:sp>
        <p:nvSpPr>
          <p:cNvPr id="5" name="Rectangle 4"/>
          <p:cNvSpPr/>
          <p:nvPr/>
        </p:nvSpPr>
        <p:spPr>
          <a:xfrm>
            <a:off x="0" y="234843"/>
            <a:ext cx="3753853" cy="1153710"/>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solidFill>
                  <a:schemeClr val="bg1"/>
                </a:solidFill>
              </a:rPr>
              <a:t>How to prepare for disruption</a:t>
            </a:r>
            <a:endParaRPr lang="en-US" altLang="nl-NL" sz="3600" b="1" dirty="0">
              <a:solidFill>
                <a:schemeClr val="bg1"/>
              </a:solidFill>
            </a:endParaRPr>
          </a:p>
        </p:txBody>
      </p:sp>
      <p:pic>
        <p:nvPicPr>
          <p:cNvPr id="23554" name="Picture 2" descr="https://miro.medium.com/max/1400/0*-Deb_ang5_C04JQ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092" y="24572"/>
            <a:ext cx="5069908" cy="445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15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4081" y="2164349"/>
            <a:ext cx="8118390" cy="1494585"/>
          </a:xfrm>
        </p:spPr>
        <p:txBody>
          <a:bodyPr/>
          <a:lstStyle/>
          <a:p>
            <a:br>
              <a:rPr lang="en-US" dirty="0"/>
            </a:br>
            <a:br>
              <a:rPr lang="en-US" dirty="0"/>
            </a:br>
            <a:br>
              <a:rPr lang="en-US" dirty="0"/>
            </a:br>
            <a:r>
              <a:rPr lang="en-US" dirty="0">
                <a:solidFill>
                  <a:schemeClr val="bg1"/>
                </a:solidFill>
              </a:rPr>
              <a:t>2. Focus on business model innovation</a:t>
            </a:r>
            <a:br>
              <a:rPr lang="en-US" dirty="0">
                <a:solidFill>
                  <a:schemeClr val="bg1"/>
                </a:solidFill>
              </a:rPr>
            </a:br>
            <a:br>
              <a:rPr lang="en-US" dirty="0">
                <a:solidFill>
                  <a:schemeClr val="bg1"/>
                </a:solidFill>
              </a:rPr>
            </a:br>
            <a:endParaRPr lang="en-US" dirty="0">
              <a:solidFill>
                <a:schemeClr val="bg1"/>
              </a:solidFill>
            </a:endParaRPr>
          </a:p>
        </p:txBody>
      </p:sp>
      <p:sp>
        <p:nvSpPr>
          <p:cNvPr id="4" name="Slide Number Placeholder 3"/>
          <p:cNvSpPr>
            <a:spLocks noGrp="1"/>
          </p:cNvSpPr>
          <p:nvPr>
            <p:ph type="sldNum" sz="quarter" idx="12"/>
          </p:nvPr>
        </p:nvSpPr>
        <p:spPr/>
        <p:txBody>
          <a:bodyPr/>
          <a:lstStyle/>
          <a:p>
            <a:fld id="{993221B0-C4CD-1546-9E62-A4249094014D}" type="slidenum">
              <a:rPr lang="en-GB" smtClean="0"/>
              <a:pPr/>
              <a:t>36</a:t>
            </a:fld>
            <a:endParaRPr lang="en-GB" dirty="0"/>
          </a:p>
        </p:txBody>
      </p:sp>
      <p:sp>
        <p:nvSpPr>
          <p:cNvPr id="6" name="Rectangle 5"/>
          <p:cNvSpPr/>
          <p:nvPr/>
        </p:nvSpPr>
        <p:spPr>
          <a:xfrm>
            <a:off x="260123" y="234843"/>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solidFill>
                  <a:schemeClr val="bg1"/>
                </a:solidFill>
              </a:rPr>
              <a:t>How to prepare for disruption</a:t>
            </a:r>
            <a:endParaRPr lang="en-US" altLang="nl-NL" sz="3600" b="1" dirty="0">
              <a:solidFill>
                <a:schemeClr val="bg1"/>
              </a:solidFill>
            </a:endParaRPr>
          </a:p>
        </p:txBody>
      </p:sp>
      <p:sp>
        <p:nvSpPr>
          <p:cNvPr id="7" name="Rectangle 1"/>
          <p:cNvSpPr>
            <a:spLocks noChangeArrowheads="1"/>
          </p:cNvSpPr>
          <p:nvPr/>
        </p:nvSpPr>
        <p:spPr bwMode="auto">
          <a:xfrm>
            <a:off x="693259" y="3217808"/>
            <a:ext cx="4857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342057" y="2823710"/>
            <a:ext cx="8400890"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914400" eaLnBrk="0" fontAlgn="base" hangingPunct="0">
              <a:spcBef>
                <a:spcPct val="0"/>
              </a:spcBef>
              <a:spcAft>
                <a:spcPct val="0"/>
              </a:spcAft>
            </a:pPr>
            <a:r>
              <a:rPr lang="en-US" sz="2000" b="1" u="sng" dirty="0">
                <a:solidFill>
                  <a:schemeClr val="bg1"/>
                </a:solidFill>
              </a:rPr>
              <a:t>Business model innovation - </a:t>
            </a:r>
            <a:r>
              <a:rPr lang="en-US" sz="2000" dirty="0">
                <a:solidFill>
                  <a:schemeClr val="bg1"/>
                </a:solidFill>
              </a:rPr>
              <a:t>can be used to change how your company delivers value to the customers or captures it from the market.</a:t>
            </a:r>
            <a:endParaRPr lang="en-US" altLang="en-US" sz="1600" i="1" dirty="0">
              <a:solidFill>
                <a:schemeClr val="bg1"/>
              </a:solidFill>
              <a:latin typeface="Arial" panose="020B0604020202020204" pitchFamily="34" charset="0"/>
            </a:endParaRPr>
          </a:p>
        </p:txBody>
      </p:sp>
    </p:spTree>
    <p:extLst>
      <p:ext uri="{BB962C8B-B14F-4D97-AF65-F5344CB8AC3E}">
        <p14:creationId xmlns:p14="http://schemas.microsoft.com/office/powerpoint/2010/main" val="2316122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44081" y="1480478"/>
            <a:ext cx="6492280" cy="2980756"/>
          </a:xfrm>
        </p:spPr>
        <p:txBody>
          <a:bodyPr/>
          <a:lstStyle/>
          <a:p>
            <a:br>
              <a:rPr lang="en-US" dirty="0"/>
            </a:br>
            <a:br>
              <a:rPr lang="en-US" dirty="0"/>
            </a:br>
            <a:br>
              <a:rPr lang="en-US" dirty="0"/>
            </a:br>
            <a:r>
              <a:rPr lang="en-US" dirty="0">
                <a:solidFill>
                  <a:schemeClr val="bg1"/>
                </a:solidFill>
              </a:rPr>
              <a:t>3. Don't count on breaking through right away</a:t>
            </a:r>
            <a:br>
              <a:rPr lang="en-US" dirty="0"/>
            </a:br>
            <a:br>
              <a:rPr lang="en-US" dirty="0">
                <a:solidFill>
                  <a:schemeClr val="bg1"/>
                </a:solidFill>
              </a:rPr>
            </a:br>
            <a:br>
              <a:rPr lang="en-US" dirty="0">
                <a:solidFill>
                  <a:schemeClr val="bg1"/>
                </a:solidFill>
              </a:rPr>
            </a:br>
            <a:endParaRPr lang="en-US" dirty="0">
              <a:solidFill>
                <a:schemeClr val="bg1"/>
              </a:solidFill>
            </a:endParaRPr>
          </a:p>
        </p:txBody>
      </p:sp>
      <p:sp>
        <p:nvSpPr>
          <p:cNvPr id="4" name="Slide Number Placeholder 3"/>
          <p:cNvSpPr>
            <a:spLocks noGrp="1"/>
          </p:cNvSpPr>
          <p:nvPr>
            <p:ph type="sldNum" sz="quarter" idx="12"/>
          </p:nvPr>
        </p:nvSpPr>
        <p:spPr/>
        <p:txBody>
          <a:bodyPr/>
          <a:lstStyle/>
          <a:p>
            <a:fld id="{993221B0-C4CD-1546-9E62-A4249094014D}" type="slidenum">
              <a:rPr lang="en-GB" smtClean="0"/>
              <a:pPr/>
              <a:t>37</a:t>
            </a:fld>
            <a:endParaRPr lang="en-GB" dirty="0"/>
          </a:p>
        </p:txBody>
      </p:sp>
      <p:sp>
        <p:nvSpPr>
          <p:cNvPr id="6" name="Rectangle 5"/>
          <p:cNvSpPr/>
          <p:nvPr/>
        </p:nvSpPr>
        <p:spPr>
          <a:xfrm>
            <a:off x="260123" y="234843"/>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solidFill>
                  <a:schemeClr val="bg1"/>
                </a:solidFill>
              </a:rPr>
              <a:t>How to prepare for disruption</a:t>
            </a:r>
            <a:endParaRPr lang="en-US" altLang="nl-NL" sz="3600" b="1" dirty="0">
              <a:solidFill>
                <a:schemeClr val="bg1"/>
              </a:solidFill>
            </a:endParaRPr>
          </a:p>
        </p:txBody>
      </p:sp>
      <p:sp>
        <p:nvSpPr>
          <p:cNvPr id="7" name="Rectangle 1"/>
          <p:cNvSpPr>
            <a:spLocks noChangeArrowheads="1"/>
          </p:cNvSpPr>
          <p:nvPr/>
        </p:nvSpPr>
        <p:spPr bwMode="auto">
          <a:xfrm>
            <a:off x="693259" y="3217808"/>
            <a:ext cx="485730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a:xfrm>
            <a:off x="438310" y="2954616"/>
            <a:ext cx="2001252" cy="1039867"/>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914400" eaLnBrk="0" fontAlgn="base" hangingPunct="0">
              <a:spcBef>
                <a:spcPct val="0"/>
              </a:spcBef>
              <a:spcAft>
                <a:spcPct val="0"/>
              </a:spcAft>
            </a:pPr>
            <a:r>
              <a:rPr lang="en-US" sz="2000" b="1" dirty="0">
                <a:solidFill>
                  <a:schemeClr val="accent1"/>
                </a:solidFill>
              </a:rPr>
              <a:t>clear picture of what can be achieved </a:t>
            </a:r>
            <a:endParaRPr lang="en-US" altLang="en-US" sz="2800" b="1" i="1" dirty="0">
              <a:solidFill>
                <a:schemeClr val="accent1"/>
              </a:solidFill>
              <a:latin typeface="Arial" panose="020B0604020202020204" pitchFamily="34" charset="0"/>
            </a:endParaRPr>
          </a:p>
        </p:txBody>
      </p:sp>
      <p:sp>
        <p:nvSpPr>
          <p:cNvPr id="10" name="Rectangle 9"/>
          <p:cNvSpPr/>
          <p:nvPr/>
        </p:nvSpPr>
        <p:spPr>
          <a:xfrm>
            <a:off x="3121913" y="2955435"/>
            <a:ext cx="2001252" cy="713574"/>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914400" eaLnBrk="0" fontAlgn="base" hangingPunct="0">
              <a:spcBef>
                <a:spcPct val="0"/>
              </a:spcBef>
              <a:spcAft>
                <a:spcPct val="0"/>
              </a:spcAft>
            </a:pPr>
            <a:r>
              <a:rPr lang="en-US" sz="2000" b="1" dirty="0">
                <a:solidFill>
                  <a:schemeClr val="accent1"/>
                </a:solidFill>
              </a:rPr>
              <a:t>concrete roadmap</a:t>
            </a:r>
            <a:r>
              <a:rPr lang="en-US" sz="3200" b="1" dirty="0">
                <a:solidFill>
                  <a:schemeClr val="accent1"/>
                </a:solidFill>
              </a:rPr>
              <a:t> </a:t>
            </a:r>
            <a:endParaRPr lang="en-US" altLang="en-US" sz="4000" b="1" i="1"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2652320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93221B0-C4CD-1546-9E62-A4249094014D}" type="slidenum">
              <a:rPr lang="en-GB" smtClean="0"/>
              <a:pPr/>
              <a:t>38</a:t>
            </a:fld>
            <a:endParaRPr lang="en-GB" dirty="0"/>
          </a:p>
        </p:txBody>
      </p:sp>
      <p:sp>
        <p:nvSpPr>
          <p:cNvPr id="6" name="Rectangle 5"/>
          <p:cNvSpPr/>
          <p:nvPr/>
        </p:nvSpPr>
        <p:spPr>
          <a:xfrm>
            <a:off x="1432740" y="1733701"/>
            <a:ext cx="6246435" cy="1040429"/>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rPr>
              <a:t>The Three Stages of Disruptive Innovation</a:t>
            </a:r>
            <a:endParaRPr lang="en-US" altLang="nl-NL" sz="3600" b="1" dirty="0">
              <a:solidFill>
                <a:schemeClr val="bg1"/>
              </a:solidFill>
            </a:endParaRPr>
          </a:p>
        </p:txBody>
      </p:sp>
    </p:spTree>
    <p:extLst>
      <p:ext uri="{BB962C8B-B14F-4D97-AF65-F5344CB8AC3E}">
        <p14:creationId xmlns:p14="http://schemas.microsoft.com/office/powerpoint/2010/main" val="3066529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1054727" y="1275043"/>
            <a:ext cx="7002462" cy="2936010"/>
          </a:xfrm>
        </p:spPr>
        <p:txBody>
          <a:bodyPr/>
          <a:lstStyle/>
          <a:p>
            <a:r>
              <a:rPr lang="en-US" dirty="0">
                <a:solidFill>
                  <a:schemeClr val="bg1"/>
                </a:solidFill>
              </a:rPr>
              <a:t>Idea generation</a:t>
            </a:r>
          </a:p>
          <a:p>
            <a:pPr marL="0" indent="0">
              <a:buNone/>
            </a:pPr>
            <a:r>
              <a:rPr lang="en-US" i="1" dirty="0">
                <a:solidFill>
                  <a:schemeClr val="bg1"/>
                </a:solidFill>
              </a:rPr>
              <a:t>Generating new ideas is the first stage of successful ambidexterity.</a:t>
            </a:r>
          </a:p>
          <a:p>
            <a:pPr>
              <a:buFontTx/>
              <a:buChar char="-"/>
            </a:pPr>
            <a:r>
              <a:rPr lang="en-US" sz="2000" dirty="0">
                <a:solidFill>
                  <a:schemeClr val="bg1"/>
                </a:solidFill>
              </a:rPr>
              <a:t>Open Innovation </a:t>
            </a:r>
          </a:p>
          <a:p>
            <a:pPr>
              <a:buFontTx/>
              <a:buChar char="-"/>
            </a:pPr>
            <a:r>
              <a:rPr lang="en-US" sz="2000" dirty="0">
                <a:solidFill>
                  <a:schemeClr val="bg1"/>
                </a:solidFill>
              </a:rPr>
              <a:t>Corporate Venture Capital</a:t>
            </a:r>
          </a:p>
          <a:p>
            <a:pPr>
              <a:buFontTx/>
              <a:buChar char="-"/>
            </a:pPr>
            <a:r>
              <a:rPr lang="en-US" sz="2000" dirty="0">
                <a:solidFill>
                  <a:schemeClr val="bg1"/>
                </a:solidFill>
              </a:rPr>
              <a:t>Design Thinking </a:t>
            </a:r>
          </a:p>
          <a:p>
            <a:pPr>
              <a:buFontTx/>
              <a:buChar char="-"/>
            </a:pPr>
            <a:r>
              <a:rPr lang="en-US" sz="2000" dirty="0">
                <a:solidFill>
                  <a:schemeClr val="bg1"/>
                </a:solidFill>
              </a:rPr>
              <a:t>Employee Involvement </a:t>
            </a:r>
            <a:endParaRPr lang="en-US" sz="2000" i="1" dirty="0">
              <a:solidFill>
                <a:schemeClr val="bg1"/>
              </a:solidFill>
            </a:endParaRPr>
          </a:p>
        </p:txBody>
      </p:sp>
      <p:sp>
        <p:nvSpPr>
          <p:cNvPr id="4" name="Slide Number Placeholder 3"/>
          <p:cNvSpPr>
            <a:spLocks noGrp="1"/>
          </p:cNvSpPr>
          <p:nvPr>
            <p:ph type="sldNum" sz="quarter" idx="12"/>
          </p:nvPr>
        </p:nvSpPr>
        <p:spPr/>
        <p:txBody>
          <a:bodyPr/>
          <a:lstStyle/>
          <a:p>
            <a:fld id="{993221B0-C4CD-1546-9E62-A4249094014D}" type="slidenum">
              <a:rPr lang="en-GB" smtClean="0"/>
              <a:pPr/>
              <a:t>39</a:t>
            </a:fld>
            <a:endParaRPr lang="en-GB" dirty="0"/>
          </a:p>
        </p:txBody>
      </p:sp>
      <p:sp>
        <p:nvSpPr>
          <p:cNvPr id="6" name="Rectangle 5"/>
          <p:cNvSpPr/>
          <p:nvPr/>
        </p:nvSpPr>
        <p:spPr>
          <a:xfrm>
            <a:off x="1" y="26952"/>
            <a:ext cx="4379494" cy="911512"/>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solidFill>
                  <a:schemeClr val="bg1"/>
                </a:solidFill>
              </a:rPr>
              <a:t>The Three Stages of Disruptive Innovation</a:t>
            </a:r>
            <a:endParaRPr lang="en-US" altLang="nl-NL" sz="1800" b="1" dirty="0">
              <a:solidFill>
                <a:schemeClr val="bg1"/>
              </a:solidFill>
            </a:endParaRPr>
          </a:p>
        </p:txBody>
      </p:sp>
    </p:spTree>
    <p:extLst>
      <p:ext uri="{BB962C8B-B14F-4D97-AF65-F5344CB8AC3E}">
        <p14:creationId xmlns:p14="http://schemas.microsoft.com/office/powerpoint/2010/main" val="338554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221B0-C4CD-1546-9E62-A4249094014D}" type="slidenum">
              <a:rPr lang="en-GB" smtClean="0"/>
              <a:pPr/>
              <a:t>4</a:t>
            </a:fld>
            <a:endParaRPr lang="en-GB" dirty="0"/>
          </a:p>
        </p:txBody>
      </p:sp>
      <p:pic>
        <p:nvPicPr>
          <p:cNvPr id="3076" name="Picture 4" descr="7 Disruptive Tech Trends To Watch In 2021 - District Technolo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5012" y="786063"/>
            <a:ext cx="8406062" cy="2903621"/>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defRPr/>
            </a:pPr>
            <a:r>
              <a:rPr lang="en-US" sz="3600" i="1" dirty="0"/>
              <a:t>“Disruptive technology is an innovation that significantly alters the way that consumers, industries, or businesses operate” (Smith, 2020).</a:t>
            </a:r>
            <a:endParaRPr lang="en-US" altLang="nl-NL" sz="8000" b="1" i="1" u="sng" dirty="0">
              <a:solidFill>
                <a:schemeClr val="accent1"/>
              </a:solidFill>
            </a:endParaRPr>
          </a:p>
        </p:txBody>
      </p:sp>
    </p:spTree>
    <p:extLst>
      <p:ext uri="{BB962C8B-B14F-4D97-AF65-F5344CB8AC3E}">
        <p14:creationId xmlns:p14="http://schemas.microsoft.com/office/powerpoint/2010/main" val="554507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US" dirty="0">
                <a:solidFill>
                  <a:schemeClr val="bg1"/>
                </a:solidFill>
              </a:rPr>
              <a:t>Idea generation</a:t>
            </a:r>
          </a:p>
          <a:p>
            <a:pPr marL="0" indent="0">
              <a:buNone/>
            </a:pPr>
            <a:r>
              <a:rPr lang="en-US" i="1" dirty="0">
                <a:solidFill>
                  <a:schemeClr val="bg1"/>
                </a:solidFill>
              </a:rPr>
              <a:t>Open Innovation </a:t>
            </a:r>
          </a:p>
          <a:p>
            <a:pPr marL="0" indent="0">
              <a:buNone/>
            </a:pPr>
            <a:endParaRPr lang="en-US"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993221B0-C4CD-1546-9E62-A4249094014D}" type="slidenum">
              <a:rPr lang="en-GB" smtClean="0"/>
              <a:pPr/>
              <a:t>40</a:t>
            </a:fld>
            <a:endParaRPr lang="en-GB" dirty="0"/>
          </a:p>
        </p:txBody>
      </p:sp>
      <p:sp>
        <p:nvSpPr>
          <p:cNvPr id="6" name="Rectangle 5"/>
          <p:cNvSpPr/>
          <p:nvPr/>
        </p:nvSpPr>
        <p:spPr>
          <a:xfrm>
            <a:off x="1" y="26952"/>
            <a:ext cx="4379494" cy="911512"/>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solidFill>
                  <a:schemeClr val="bg1"/>
                </a:solidFill>
              </a:rPr>
              <a:t>The Three Stages of Disruptive Innovation</a:t>
            </a:r>
            <a:endParaRPr lang="en-US" altLang="nl-NL" sz="1800" b="1" dirty="0">
              <a:solidFill>
                <a:schemeClr val="bg1"/>
              </a:solidFill>
            </a:endParaRPr>
          </a:p>
        </p:txBody>
      </p:sp>
      <p:pic>
        <p:nvPicPr>
          <p:cNvPr id="30722" name="Picture 2" descr="Logo Apple Business Free Download PNG HD | Apple business, Apple, Appl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80" y="1909282"/>
            <a:ext cx="1990356" cy="1990356"/>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Amazon Integration – Sendcloud Help C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999" y="1700620"/>
            <a:ext cx="4112710" cy="1728975"/>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Lego Logo | Festisi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9765" y="3133556"/>
            <a:ext cx="1971454" cy="1187254"/>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File:P&amp;G logo.png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3150" y="3045273"/>
            <a:ext cx="2404609" cy="1047207"/>
          </a:xfrm>
          <a:prstGeom prst="rect">
            <a:avLst/>
          </a:prstGeom>
          <a:noFill/>
          <a:extLst>
            <a:ext uri="{909E8E84-426E-40DD-AFC4-6F175D3DCCD1}">
              <a14:hiddenFill xmlns:a14="http://schemas.microsoft.com/office/drawing/2010/main">
                <a:solidFill>
                  <a:srgbClr val="FFFFFF"/>
                </a:solidFill>
              </a14:hiddenFill>
            </a:ext>
          </a:extLst>
        </p:spPr>
      </p:pic>
      <p:pic>
        <p:nvPicPr>
          <p:cNvPr id="30732" name="Picture 12" descr="National Aeronautics and Space Administration - Wikiped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3704" y="1283368"/>
            <a:ext cx="2230133" cy="1861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5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US" dirty="0">
                <a:solidFill>
                  <a:schemeClr val="bg1"/>
                </a:solidFill>
              </a:rPr>
              <a:t>Idea generation</a:t>
            </a:r>
          </a:p>
          <a:p>
            <a:pPr marL="0" indent="0">
              <a:buNone/>
            </a:pPr>
            <a:r>
              <a:rPr lang="en-US" dirty="0">
                <a:solidFill>
                  <a:schemeClr val="bg1"/>
                </a:solidFill>
              </a:rPr>
              <a:t>Corporate Venture Capital</a:t>
            </a:r>
          </a:p>
          <a:p>
            <a:pPr marL="0" indent="0">
              <a:buNone/>
            </a:pPr>
            <a:r>
              <a:rPr lang="en-US" i="1" dirty="0">
                <a:solidFill>
                  <a:schemeClr val="bg1"/>
                </a:solidFill>
              </a:rPr>
              <a:t>the objective of corporate venture capital is typically to identify and exploit synergies between the startup and the larger firm and provide opportunities for growth.</a:t>
            </a:r>
          </a:p>
        </p:txBody>
      </p:sp>
      <p:sp>
        <p:nvSpPr>
          <p:cNvPr id="4" name="Slide Number Placeholder 3"/>
          <p:cNvSpPr>
            <a:spLocks noGrp="1"/>
          </p:cNvSpPr>
          <p:nvPr>
            <p:ph type="sldNum" sz="quarter" idx="12"/>
          </p:nvPr>
        </p:nvSpPr>
        <p:spPr/>
        <p:txBody>
          <a:bodyPr/>
          <a:lstStyle/>
          <a:p>
            <a:fld id="{993221B0-C4CD-1546-9E62-A4249094014D}" type="slidenum">
              <a:rPr lang="en-GB" smtClean="0"/>
              <a:pPr/>
              <a:t>41</a:t>
            </a:fld>
            <a:endParaRPr lang="en-GB" dirty="0"/>
          </a:p>
        </p:txBody>
      </p:sp>
      <p:sp>
        <p:nvSpPr>
          <p:cNvPr id="6" name="Rectangle 5"/>
          <p:cNvSpPr/>
          <p:nvPr/>
        </p:nvSpPr>
        <p:spPr>
          <a:xfrm>
            <a:off x="1" y="26952"/>
            <a:ext cx="4379494" cy="911512"/>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solidFill>
                  <a:schemeClr val="bg1"/>
                </a:solidFill>
              </a:rPr>
              <a:t>The Three Stages of Disruptive Innovation</a:t>
            </a:r>
            <a:endParaRPr lang="en-US" altLang="nl-NL" sz="1800" b="1" dirty="0">
              <a:solidFill>
                <a:schemeClr val="bg1"/>
              </a:solidFill>
            </a:endParaRPr>
          </a:p>
        </p:txBody>
      </p:sp>
    </p:spTree>
    <p:extLst>
      <p:ext uri="{BB962C8B-B14F-4D97-AF65-F5344CB8AC3E}">
        <p14:creationId xmlns:p14="http://schemas.microsoft.com/office/powerpoint/2010/main" val="1770312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1169987" y="1077746"/>
            <a:ext cx="7797549" cy="3437994"/>
          </a:xfrm>
        </p:spPr>
        <p:txBody>
          <a:bodyPr/>
          <a:lstStyle/>
          <a:p>
            <a:r>
              <a:rPr lang="en-US" dirty="0">
                <a:solidFill>
                  <a:schemeClr val="bg1"/>
                </a:solidFill>
              </a:rPr>
              <a:t>Idea generation</a:t>
            </a:r>
          </a:p>
          <a:p>
            <a:pPr marL="0" indent="0">
              <a:buNone/>
            </a:pPr>
            <a:r>
              <a:rPr lang="en-US" dirty="0">
                <a:solidFill>
                  <a:schemeClr val="bg1"/>
                </a:solidFill>
              </a:rPr>
              <a:t>Design thinking</a:t>
            </a:r>
          </a:p>
          <a:p>
            <a:pPr marL="0" indent="0">
              <a:buNone/>
            </a:pPr>
            <a:r>
              <a:rPr lang="en-US" dirty="0">
                <a:solidFill>
                  <a:schemeClr val="bg1"/>
                </a:solidFill>
              </a:rPr>
              <a:t>Design thinking is a methodology for stimulating creativity—a way of generating insights into the real problems faced by customers and rapidly generating prototypes or potential solutions.</a:t>
            </a:r>
            <a:endParaRPr lang="en-US" i="1" dirty="0">
              <a:solidFill>
                <a:schemeClr val="bg1"/>
              </a:solidFill>
            </a:endParaRPr>
          </a:p>
          <a:p>
            <a:pPr marL="0" indent="0">
              <a:buNone/>
            </a:pPr>
            <a:r>
              <a:rPr lang="en-US" dirty="0">
                <a:solidFill>
                  <a:schemeClr val="accent1"/>
                </a:solidFill>
              </a:rPr>
              <a:t>Empathize =&gt; Define =&gt; Ideate =&gt; Prototype =&gt;Test</a:t>
            </a:r>
            <a:endParaRPr lang="en-US" i="1" dirty="0">
              <a:solidFill>
                <a:schemeClr val="accent1"/>
              </a:solidFill>
            </a:endParaRPr>
          </a:p>
          <a:p>
            <a:pPr marL="0" indent="0">
              <a:buNone/>
            </a:pPr>
            <a:endParaRPr lang="en-US" i="1" dirty="0">
              <a:solidFill>
                <a:schemeClr val="bg1"/>
              </a:solidFill>
            </a:endParaRPr>
          </a:p>
        </p:txBody>
      </p:sp>
      <p:sp>
        <p:nvSpPr>
          <p:cNvPr id="4" name="Slide Number Placeholder 3"/>
          <p:cNvSpPr>
            <a:spLocks noGrp="1"/>
          </p:cNvSpPr>
          <p:nvPr>
            <p:ph type="sldNum" sz="quarter" idx="12"/>
          </p:nvPr>
        </p:nvSpPr>
        <p:spPr/>
        <p:txBody>
          <a:bodyPr/>
          <a:lstStyle/>
          <a:p>
            <a:fld id="{993221B0-C4CD-1546-9E62-A4249094014D}" type="slidenum">
              <a:rPr lang="en-GB" smtClean="0"/>
              <a:pPr/>
              <a:t>42</a:t>
            </a:fld>
            <a:endParaRPr lang="en-GB" dirty="0"/>
          </a:p>
        </p:txBody>
      </p:sp>
      <p:sp>
        <p:nvSpPr>
          <p:cNvPr id="6" name="Rectangle 5"/>
          <p:cNvSpPr/>
          <p:nvPr/>
        </p:nvSpPr>
        <p:spPr>
          <a:xfrm>
            <a:off x="1" y="26952"/>
            <a:ext cx="4379494" cy="911512"/>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solidFill>
                  <a:schemeClr val="bg1"/>
                </a:solidFill>
              </a:rPr>
              <a:t>The Three Stages of Disruptive Innovation</a:t>
            </a:r>
            <a:endParaRPr lang="en-US" altLang="nl-NL" sz="1800" b="1" dirty="0">
              <a:solidFill>
                <a:schemeClr val="bg1"/>
              </a:solidFill>
            </a:endParaRPr>
          </a:p>
        </p:txBody>
      </p:sp>
    </p:spTree>
    <p:extLst>
      <p:ext uri="{BB962C8B-B14F-4D97-AF65-F5344CB8AC3E}">
        <p14:creationId xmlns:p14="http://schemas.microsoft.com/office/powerpoint/2010/main" val="301769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1169987" y="1077746"/>
            <a:ext cx="7797549" cy="3437994"/>
          </a:xfrm>
        </p:spPr>
        <p:txBody>
          <a:bodyPr/>
          <a:lstStyle/>
          <a:p>
            <a:r>
              <a:rPr lang="en-US" dirty="0">
                <a:solidFill>
                  <a:schemeClr val="bg1"/>
                </a:solidFill>
              </a:rPr>
              <a:t>Idea generation</a:t>
            </a:r>
          </a:p>
          <a:p>
            <a:pPr marL="0" indent="0">
              <a:buNone/>
            </a:pPr>
            <a:r>
              <a:rPr lang="en-US" dirty="0">
                <a:solidFill>
                  <a:schemeClr val="bg1"/>
                </a:solidFill>
              </a:rPr>
              <a:t>Employee Involvement </a:t>
            </a:r>
          </a:p>
          <a:p>
            <a:pPr marL="0" indent="0">
              <a:buNone/>
            </a:pPr>
            <a:endParaRPr lang="en-US" dirty="0">
              <a:solidFill>
                <a:schemeClr val="bg1"/>
              </a:solidFill>
            </a:endParaRPr>
          </a:p>
          <a:p>
            <a:pPr marL="0" indent="0" algn="ctr">
              <a:buNone/>
            </a:pPr>
            <a:r>
              <a:rPr lang="en-US" dirty="0">
                <a:solidFill>
                  <a:schemeClr val="bg1"/>
                </a:solidFill>
              </a:rPr>
              <a:t>T</a:t>
            </a:r>
            <a:r>
              <a:rPr lang="en-US" b="1" dirty="0">
                <a:solidFill>
                  <a:schemeClr val="bg1"/>
                </a:solidFill>
              </a:rPr>
              <a:t>he direct participation of staff to help an organization fulfill its mission and meet its objectives by applying their own ideas, expertise, and efforts towards solving problems and making decisions</a:t>
            </a:r>
            <a:r>
              <a:rPr lang="en-US" dirty="0">
                <a:solidFill>
                  <a:schemeClr val="bg1"/>
                </a:solidFill>
              </a:rPr>
              <a:t>.</a:t>
            </a:r>
            <a:endParaRPr lang="en-US" i="1" dirty="0">
              <a:solidFill>
                <a:schemeClr val="bg1"/>
              </a:solidFill>
            </a:endParaRPr>
          </a:p>
        </p:txBody>
      </p:sp>
      <p:sp>
        <p:nvSpPr>
          <p:cNvPr id="4" name="Slide Number Placeholder 3"/>
          <p:cNvSpPr>
            <a:spLocks noGrp="1"/>
          </p:cNvSpPr>
          <p:nvPr>
            <p:ph type="sldNum" sz="quarter" idx="12"/>
          </p:nvPr>
        </p:nvSpPr>
        <p:spPr/>
        <p:txBody>
          <a:bodyPr/>
          <a:lstStyle/>
          <a:p>
            <a:fld id="{993221B0-C4CD-1546-9E62-A4249094014D}" type="slidenum">
              <a:rPr lang="en-GB" smtClean="0"/>
              <a:pPr/>
              <a:t>43</a:t>
            </a:fld>
            <a:endParaRPr lang="en-GB" dirty="0"/>
          </a:p>
        </p:txBody>
      </p:sp>
      <p:sp>
        <p:nvSpPr>
          <p:cNvPr id="6" name="Rectangle 5"/>
          <p:cNvSpPr/>
          <p:nvPr/>
        </p:nvSpPr>
        <p:spPr>
          <a:xfrm>
            <a:off x="1" y="26952"/>
            <a:ext cx="4379494" cy="911512"/>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solidFill>
                  <a:schemeClr val="bg1"/>
                </a:solidFill>
              </a:rPr>
              <a:t>The Three Stages of Disruptive Innovation</a:t>
            </a:r>
            <a:endParaRPr lang="en-US" altLang="nl-NL" sz="1800" b="1" dirty="0">
              <a:solidFill>
                <a:schemeClr val="bg1"/>
              </a:solidFill>
            </a:endParaRPr>
          </a:p>
        </p:txBody>
      </p:sp>
    </p:spTree>
    <p:extLst>
      <p:ext uri="{BB962C8B-B14F-4D97-AF65-F5344CB8AC3E}">
        <p14:creationId xmlns:p14="http://schemas.microsoft.com/office/powerpoint/2010/main" val="3364208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US" dirty="0">
                <a:solidFill>
                  <a:schemeClr val="bg1"/>
                </a:solidFill>
              </a:rPr>
              <a:t>Incubation</a:t>
            </a:r>
          </a:p>
          <a:p>
            <a:endParaRPr lang="en-US" dirty="0">
              <a:solidFill>
                <a:schemeClr val="bg1"/>
              </a:solidFill>
            </a:endParaRPr>
          </a:p>
          <a:p>
            <a:pPr marL="0" indent="0">
              <a:buNone/>
            </a:pPr>
            <a:r>
              <a:rPr lang="en-US" dirty="0">
                <a:solidFill>
                  <a:schemeClr val="bg1"/>
                </a:solidFill>
              </a:rPr>
              <a:t>Incubation or validation—a process to determine whether the idea meets a market test.</a:t>
            </a:r>
          </a:p>
        </p:txBody>
      </p:sp>
      <p:sp>
        <p:nvSpPr>
          <p:cNvPr id="4" name="Slide Number Placeholder 3"/>
          <p:cNvSpPr>
            <a:spLocks noGrp="1"/>
          </p:cNvSpPr>
          <p:nvPr>
            <p:ph type="sldNum" sz="quarter" idx="12"/>
          </p:nvPr>
        </p:nvSpPr>
        <p:spPr/>
        <p:txBody>
          <a:bodyPr/>
          <a:lstStyle/>
          <a:p>
            <a:fld id="{993221B0-C4CD-1546-9E62-A4249094014D}" type="slidenum">
              <a:rPr lang="en-GB" smtClean="0"/>
              <a:pPr/>
              <a:t>44</a:t>
            </a:fld>
            <a:endParaRPr lang="en-GB" dirty="0"/>
          </a:p>
        </p:txBody>
      </p:sp>
      <p:sp>
        <p:nvSpPr>
          <p:cNvPr id="7" name="Rectangle 6"/>
          <p:cNvSpPr/>
          <p:nvPr/>
        </p:nvSpPr>
        <p:spPr>
          <a:xfrm>
            <a:off x="1" y="26952"/>
            <a:ext cx="4379494" cy="911512"/>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solidFill>
                  <a:schemeClr val="bg1"/>
                </a:solidFill>
              </a:rPr>
              <a:t>The Three Stages of Disruptive Innovation</a:t>
            </a:r>
            <a:endParaRPr lang="en-US" altLang="nl-NL" sz="1800" b="1" dirty="0">
              <a:solidFill>
                <a:schemeClr val="bg1"/>
              </a:solidFill>
            </a:endParaRPr>
          </a:p>
        </p:txBody>
      </p:sp>
    </p:spTree>
    <p:extLst>
      <p:ext uri="{BB962C8B-B14F-4D97-AF65-F5344CB8AC3E}">
        <p14:creationId xmlns:p14="http://schemas.microsoft.com/office/powerpoint/2010/main" val="2478083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p:txBody>
          <a:bodyPr/>
          <a:lstStyle/>
          <a:p>
            <a:r>
              <a:rPr lang="en-US" dirty="0">
                <a:solidFill>
                  <a:schemeClr val="bg1"/>
                </a:solidFill>
              </a:rPr>
              <a:t>Scaling</a:t>
            </a:r>
            <a:endParaRPr lang="en-US" sz="3200" dirty="0">
              <a:solidFill>
                <a:schemeClr val="bg1"/>
              </a:solidFill>
            </a:endParaRPr>
          </a:p>
          <a:p>
            <a:pPr marL="0" indent="0">
              <a:buNone/>
            </a:pPr>
            <a:endParaRPr lang="en-US" sz="3200" i="1" dirty="0">
              <a:solidFill>
                <a:schemeClr val="accent1"/>
              </a:solidFill>
            </a:endParaRPr>
          </a:p>
          <a:p>
            <a:pPr marL="0" indent="0">
              <a:buNone/>
            </a:pPr>
            <a:r>
              <a:rPr lang="en-US" sz="3200" i="1" dirty="0">
                <a:solidFill>
                  <a:schemeClr val="accent1"/>
                </a:solidFill>
              </a:rPr>
              <a:t>“Never invest ahead of learning” </a:t>
            </a:r>
            <a:r>
              <a:rPr lang="en-US" sz="3200" dirty="0">
                <a:solidFill>
                  <a:schemeClr val="bg1"/>
                </a:solidFill>
              </a:rPr>
              <a:t>is a </a:t>
            </a:r>
            <a:r>
              <a:rPr lang="en-US" sz="3200" u="sng" dirty="0">
                <a:solidFill>
                  <a:schemeClr val="accent1"/>
                </a:solidFill>
              </a:rPr>
              <a:t>golden rule </a:t>
            </a:r>
            <a:r>
              <a:rPr lang="en-US" sz="3200" dirty="0">
                <a:solidFill>
                  <a:schemeClr val="bg1"/>
                </a:solidFill>
              </a:rPr>
              <a:t>for scaling.</a:t>
            </a:r>
          </a:p>
        </p:txBody>
      </p:sp>
      <p:sp>
        <p:nvSpPr>
          <p:cNvPr id="4" name="Slide Number Placeholder 3"/>
          <p:cNvSpPr>
            <a:spLocks noGrp="1"/>
          </p:cNvSpPr>
          <p:nvPr>
            <p:ph type="sldNum" sz="quarter" idx="12"/>
          </p:nvPr>
        </p:nvSpPr>
        <p:spPr/>
        <p:txBody>
          <a:bodyPr/>
          <a:lstStyle/>
          <a:p>
            <a:fld id="{993221B0-C4CD-1546-9E62-A4249094014D}" type="slidenum">
              <a:rPr lang="en-GB" smtClean="0"/>
              <a:pPr/>
              <a:t>45</a:t>
            </a:fld>
            <a:endParaRPr lang="en-GB" dirty="0"/>
          </a:p>
        </p:txBody>
      </p:sp>
      <p:sp>
        <p:nvSpPr>
          <p:cNvPr id="7" name="Rectangle 6"/>
          <p:cNvSpPr/>
          <p:nvPr/>
        </p:nvSpPr>
        <p:spPr>
          <a:xfrm>
            <a:off x="1" y="26952"/>
            <a:ext cx="4379494" cy="911512"/>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solidFill>
                  <a:schemeClr val="bg1"/>
                </a:solidFill>
              </a:rPr>
              <a:t>The Three Stages of Disruptive Innovation</a:t>
            </a:r>
            <a:endParaRPr lang="en-US" altLang="nl-NL" sz="1800" b="1" dirty="0">
              <a:solidFill>
                <a:schemeClr val="bg1"/>
              </a:solidFill>
            </a:endParaRPr>
          </a:p>
        </p:txBody>
      </p:sp>
    </p:spTree>
    <p:extLst>
      <p:ext uri="{BB962C8B-B14F-4D97-AF65-F5344CB8AC3E}">
        <p14:creationId xmlns:p14="http://schemas.microsoft.com/office/powerpoint/2010/main" val="2406944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46</a:t>
            </a:fld>
            <a:endParaRPr lang="en-GB" dirty="0"/>
          </a:p>
        </p:txBody>
      </p:sp>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pic>
        <p:nvPicPr>
          <p:cNvPr id="49154" name="Picture 2" descr="Disruptive Technology - Overview, Examples, Success Fa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730" y="523222"/>
            <a:ext cx="5768975" cy="34613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6750" y="1342132"/>
            <a:ext cx="7886699" cy="1344648"/>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rPr>
              <a:t>DISTRUPTIVE TECHNOLOGY RISKS</a:t>
            </a:r>
            <a:endParaRPr lang="en-US" altLang="nl-NL" sz="3600" b="1" dirty="0">
              <a:solidFill>
                <a:schemeClr val="bg1"/>
              </a:solidFill>
            </a:endParaRPr>
          </a:p>
        </p:txBody>
      </p:sp>
    </p:spTree>
    <p:extLst>
      <p:ext uri="{BB962C8B-B14F-4D97-AF65-F5344CB8AC3E}">
        <p14:creationId xmlns:p14="http://schemas.microsoft.com/office/powerpoint/2010/main" val="4150463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47</a:t>
            </a:fld>
            <a:endParaRPr lang="en-GB" dirty="0"/>
          </a:p>
        </p:txBody>
      </p:sp>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4068600261"/>
              </p:ext>
            </p:extLst>
          </p:nvPr>
        </p:nvGraphicFramePr>
        <p:xfrm>
          <a:off x="168203" y="1042314"/>
          <a:ext cx="8755512" cy="3379138"/>
        </p:xfrm>
        <a:graphic>
          <a:graphicData uri="http://schemas.openxmlformats.org/drawingml/2006/table">
            <a:tbl>
              <a:tblPr firstRow="1" bandRow="1">
                <a:tableStyleId>{21E4AEA4-8DFA-4A89-87EB-49C32662AFE0}</a:tableStyleId>
              </a:tblPr>
              <a:tblGrid>
                <a:gridCol w="298767">
                  <a:extLst>
                    <a:ext uri="{9D8B030D-6E8A-4147-A177-3AD203B41FA5}">
                      <a16:colId xmlns:a16="http://schemas.microsoft.com/office/drawing/2014/main" val="1620223619"/>
                    </a:ext>
                  </a:extLst>
                </a:gridCol>
                <a:gridCol w="1386938">
                  <a:extLst>
                    <a:ext uri="{9D8B030D-6E8A-4147-A177-3AD203B41FA5}">
                      <a16:colId xmlns:a16="http://schemas.microsoft.com/office/drawing/2014/main" val="484583046"/>
                    </a:ext>
                  </a:extLst>
                </a:gridCol>
                <a:gridCol w="7069807">
                  <a:extLst>
                    <a:ext uri="{9D8B030D-6E8A-4147-A177-3AD203B41FA5}">
                      <a16:colId xmlns:a16="http://schemas.microsoft.com/office/drawing/2014/main" val="4203939325"/>
                    </a:ext>
                  </a:extLst>
                </a:gridCol>
              </a:tblGrid>
              <a:tr h="291775">
                <a:tc>
                  <a:txBody>
                    <a:bodyPr/>
                    <a:lstStyle/>
                    <a:p>
                      <a:pPr algn="ctr"/>
                      <a:endParaRPr lang="en-US" dirty="0"/>
                    </a:p>
                  </a:txBody>
                  <a:tcPr/>
                </a:tc>
                <a:tc>
                  <a:txBody>
                    <a:bodyPr/>
                    <a:lstStyle/>
                    <a:p>
                      <a:pPr algn="ctr"/>
                      <a:r>
                        <a:rPr lang="en-US" sz="1400" dirty="0"/>
                        <a:t>Risk categories</a:t>
                      </a:r>
                    </a:p>
                  </a:txBody>
                  <a:tcPr/>
                </a:tc>
                <a:tc>
                  <a:txBody>
                    <a:bodyPr/>
                    <a:lstStyle/>
                    <a:p>
                      <a:pPr algn="ctr"/>
                      <a:r>
                        <a:rPr lang="en-US" sz="1400" kern="1200" dirty="0"/>
                        <a:t>Definition</a:t>
                      </a:r>
                      <a:endParaRPr lang="en-US" sz="1400" b="1" kern="1200" dirty="0">
                        <a:solidFill>
                          <a:schemeClr val="lt1"/>
                        </a:solidFill>
                        <a:latin typeface="+mn-lt"/>
                        <a:ea typeface="+mn-ea"/>
                        <a:cs typeface="+mn-cs"/>
                      </a:endParaRPr>
                    </a:p>
                  </a:txBody>
                  <a:tcPr/>
                </a:tc>
                <a:extLst>
                  <a:ext uri="{0D108BD9-81ED-4DB2-BD59-A6C34878D82A}">
                    <a16:rowId xmlns:a16="http://schemas.microsoft.com/office/drawing/2014/main" val="1797417300"/>
                  </a:ext>
                </a:extLst>
              </a:tr>
              <a:tr h="493743">
                <a:tc>
                  <a:txBody>
                    <a:bodyPr/>
                    <a:lstStyle/>
                    <a:p>
                      <a:pPr algn="ctr"/>
                      <a:endParaRPr lang="en-US" sz="1100" dirty="0"/>
                    </a:p>
                    <a:p>
                      <a:pPr algn="ctr"/>
                      <a:r>
                        <a:rPr lang="en-US" sz="1100" dirty="0"/>
                        <a:t>1</a:t>
                      </a:r>
                    </a:p>
                  </a:txBody>
                  <a:tcPr/>
                </a:tc>
                <a:tc>
                  <a:txBody>
                    <a:bodyPr/>
                    <a:lstStyle/>
                    <a:p>
                      <a:r>
                        <a:rPr lang="en-US" sz="1100" dirty="0"/>
                        <a:t>Economic risks</a:t>
                      </a:r>
                    </a:p>
                  </a:txBody>
                  <a:tcPr/>
                </a:tc>
                <a:tc>
                  <a:txBody>
                    <a:bodyPr/>
                    <a:lstStyle/>
                    <a:p>
                      <a:r>
                        <a:rPr lang="en-US" sz="1100" dirty="0"/>
                        <a:t>The risk associated with the financial loss that would result from an insufficient or failed DT process.</a:t>
                      </a:r>
                    </a:p>
                  </a:txBody>
                  <a:tcPr/>
                </a:tc>
                <a:extLst>
                  <a:ext uri="{0D108BD9-81ED-4DB2-BD59-A6C34878D82A}">
                    <a16:rowId xmlns:a16="http://schemas.microsoft.com/office/drawing/2014/main" val="386427893"/>
                  </a:ext>
                </a:extLst>
              </a:tr>
              <a:tr h="493743">
                <a:tc>
                  <a:txBody>
                    <a:bodyPr/>
                    <a:lstStyle/>
                    <a:p>
                      <a:pPr algn="ctr"/>
                      <a:r>
                        <a:rPr lang="en-US" sz="1100" dirty="0"/>
                        <a:t>2</a:t>
                      </a:r>
                    </a:p>
                  </a:txBody>
                  <a:tcPr/>
                </a:tc>
                <a:tc>
                  <a:txBody>
                    <a:bodyPr/>
                    <a:lstStyle/>
                    <a:p>
                      <a:r>
                        <a:rPr lang="en-US" sz="1100" dirty="0"/>
                        <a:t>Time/schedule</a:t>
                      </a:r>
                      <a:r>
                        <a:rPr lang="en-US" sz="1100" baseline="0" dirty="0"/>
                        <a:t> risk</a:t>
                      </a:r>
                      <a:endParaRPr lang="en-US" sz="1100" dirty="0"/>
                    </a:p>
                  </a:txBody>
                  <a:tcPr/>
                </a:tc>
                <a:tc>
                  <a:txBody>
                    <a:bodyPr/>
                    <a:lstStyle/>
                    <a:p>
                      <a:r>
                        <a:rPr lang="en-US" sz="1100" dirty="0"/>
                        <a:t>The risk associated with the likelihood of failing to achieve</a:t>
                      </a:r>
                      <a:r>
                        <a:rPr lang="en-US" sz="1100" baseline="0" dirty="0"/>
                        <a:t> time/schedule deadline at various stages of a DT development life cycle and the consequence of that failure.</a:t>
                      </a:r>
                      <a:endParaRPr lang="en-US" sz="1100" dirty="0"/>
                    </a:p>
                  </a:txBody>
                  <a:tcPr/>
                </a:tc>
                <a:extLst>
                  <a:ext uri="{0D108BD9-81ED-4DB2-BD59-A6C34878D82A}">
                    <a16:rowId xmlns:a16="http://schemas.microsoft.com/office/drawing/2014/main" val="3417900026"/>
                  </a:ext>
                </a:extLst>
              </a:tr>
              <a:tr h="695729">
                <a:tc>
                  <a:txBody>
                    <a:bodyPr/>
                    <a:lstStyle/>
                    <a:p>
                      <a:pPr algn="ctr"/>
                      <a:r>
                        <a:rPr lang="en-US" sz="1100" dirty="0"/>
                        <a:t>3</a:t>
                      </a:r>
                    </a:p>
                  </a:txBody>
                  <a:tcPr/>
                </a:tc>
                <a:tc>
                  <a:txBody>
                    <a:bodyPr/>
                    <a:lstStyle/>
                    <a:p>
                      <a:r>
                        <a:rPr lang="en-US" sz="1100" dirty="0"/>
                        <a:t>Operational risks</a:t>
                      </a:r>
                    </a:p>
                  </a:txBody>
                  <a:tcPr/>
                </a:tc>
                <a:tc>
                  <a:txBody>
                    <a:bodyPr/>
                    <a:lstStyle/>
                    <a:p>
                      <a:r>
                        <a:rPr lang="en-US" sz="1100" dirty="0"/>
                        <a:t>The risk or</a:t>
                      </a:r>
                      <a:r>
                        <a:rPr lang="en-US" sz="1100" baseline="0" dirty="0"/>
                        <a:t> loss resulting from incomplete/inadequate/failed internal processes, including human resources and organizational dynamics, at various phases of the DT development life cycle.  </a:t>
                      </a:r>
                      <a:endParaRPr lang="en-US" sz="1100" dirty="0"/>
                    </a:p>
                  </a:txBody>
                  <a:tcPr/>
                </a:tc>
                <a:extLst>
                  <a:ext uri="{0D108BD9-81ED-4DB2-BD59-A6C34878D82A}">
                    <a16:rowId xmlns:a16="http://schemas.microsoft.com/office/drawing/2014/main" val="4282367534"/>
                  </a:ext>
                </a:extLst>
              </a:tr>
              <a:tr h="448690">
                <a:tc>
                  <a:txBody>
                    <a:bodyPr/>
                    <a:lstStyle/>
                    <a:p>
                      <a:pPr algn="ctr"/>
                      <a:r>
                        <a:rPr lang="en-US" sz="1100" dirty="0"/>
                        <a:t>4</a:t>
                      </a:r>
                    </a:p>
                  </a:txBody>
                  <a:tcPr/>
                </a:tc>
                <a:tc>
                  <a:txBody>
                    <a:bodyPr/>
                    <a:lstStyle/>
                    <a:p>
                      <a:r>
                        <a:rPr lang="en-US" sz="1100" dirty="0"/>
                        <a:t>Custome</a:t>
                      </a:r>
                      <a:r>
                        <a:rPr lang="en-US" sz="1100" baseline="0" dirty="0"/>
                        <a:t>r risks</a:t>
                      </a:r>
                      <a:endParaRPr lang="en-US" sz="1100" dirty="0"/>
                    </a:p>
                  </a:txBody>
                  <a:tcPr/>
                </a:tc>
                <a:tc>
                  <a:txBody>
                    <a:bodyPr/>
                    <a:lstStyle/>
                    <a:p>
                      <a:r>
                        <a:rPr lang="en-US" sz="1100" dirty="0"/>
                        <a:t>The risk associated with the loss of the value of the product/technology to the targeted customer segment as a result of certain changes that largely impacts consumer behavior and market trends.</a:t>
                      </a:r>
                    </a:p>
                  </a:txBody>
                  <a:tcPr/>
                </a:tc>
                <a:extLst>
                  <a:ext uri="{0D108BD9-81ED-4DB2-BD59-A6C34878D82A}">
                    <a16:rowId xmlns:a16="http://schemas.microsoft.com/office/drawing/2014/main" val="89875206"/>
                  </a:ext>
                </a:extLst>
              </a:tr>
              <a:tr h="448690">
                <a:tc>
                  <a:txBody>
                    <a:bodyPr/>
                    <a:lstStyle/>
                    <a:p>
                      <a:pPr algn="ctr"/>
                      <a:r>
                        <a:rPr lang="en-US" sz="1100" dirty="0"/>
                        <a:t>5</a:t>
                      </a:r>
                    </a:p>
                  </a:txBody>
                  <a:tcPr/>
                </a:tc>
                <a:tc>
                  <a:txBody>
                    <a:bodyPr/>
                    <a:lstStyle/>
                    <a:p>
                      <a:r>
                        <a:rPr lang="en-US" sz="1100" dirty="0"/>
                        <a:t>Market risks</a:t>
                      </a:r>
                    </a:p>
                  </a:txBody>
                  <a:tcPr/>
                </a:tc>
                <a:tc>
                  <a:txBody>
                    <a:bodyPr/>
                    <a:lstStyle/>
                    <a:p>
                      <a:r>
                        <a:rPr lang="en-US" sz="1100" dirty="0"/>
                        <a:t>The loss associated due to a change in market trend and competitors' activities during the development of the DT or the product arising out of it.</a:t>
                      </a:r>
                    </a:p>
                  </a:txBody>
                  <a:tcPr/>
                </a:tc>
                <a:extLst>
                  <a:ext uri="{0D108BD9-81ED-4DB2-BD59-A6C34878D82A}">
                    <a16:rowId xmlns:a16="http://schemas.microsoft.com/office/drawing/2014/main" val="708099926"/>
                  </a:ext>
                </a:extLst>
              </a:tr>
              <a:tr h="493743">
                <a:tc>
                  <a:txBody>
                    <a:bodyPr/>
                    <a:lstStyle/>
                    <a:p>
                      <a:pPr algn="ctr"/>
                      <a:r>
                        <a:rPr lang="en-US" sz="1100" dirty="0"/>
                        <a:t>6</a:t>
                      </a:r>
                    </a:p>
                  </a:txBody>
                  <a:tcPr/>
                </a:tc>
                <a:tc>
                  <a:txBody>
                    <a:bodyPr/>
                    <a:lstStyle/>
                    <a:p>
                      <a:r>
                        <a:rPr lang="en-US" sz="1100" dirty="0"/>
                        <a:t>Legal</a:t>
                      </a:r>
                      <a:r>
                        <a:rPr lang="en-US" sz="1100" baseline="0" dirty="0"/>
                        <a:t> risks </a:t>
                      </a:r>
                      <a:endParaRPr lang="en-US" sz="1100" dirty="0"/>
                    </a:p>
                  </a:txBody>
                  <a:tcPr/>
                </a:tc>
                <a:tc>
                  <a:txBody>
                    <a:bodyPr/>
                    <a:lstStyle/>
                    <a:p>
                      <a:r>
                        <a:rPr lang="en-US" sz="1100" dirty="0"/>
                        <a:t>The risks associated with</a:t>
                      </a:r>
                      <a:r>
                        <a:rPr lang="en-US" sz="1100" baseline="0" dirty="0"/>
                        <a:t> uncertainty in the interpretation or application of contact, regulations, and intellectual properties that DT might require. </a:t>
                      </a:r>
                      <a:endParaRPr lang="en-US" sz="1100" dirty="0"/>
                    </a:p>
                  </a:txBody>
                  <a:tcPr/>
                </a:tc>
                <a:extLst>
                  <a:ext uri="{0D108BD9-81ED-4DB2-BD59-A6C34878D82A}">
                    <a16:rowId xmlns:a16="http://schemas.microsoft.com/office/drawing/2014/main" val="1686473336"/>
                  </a:ext>
                </a:extLst>
              </a:tr>
            </a:tbl>
          </a:graphicData>
        </a:graphic>
      </p:graphicFrame>
      <p:sp>
        <p:nvSpPr>
          <p:cNvPr id="11" name="Rectangle 10"/>
          <p:cNvSpPr/>
          <p:nvPr/>
        </p:nvSpPr>
        <p:spPr>
          <a:xfrm>
            <a:off x="-16042" y="300990"/>
            <a:ext cx="3671249" cy="674153"/>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solidFill>
                  <a:schemeClr val="bg1"/>
                </a:solidFill>
              </a:rPr>
              <a:t>DISTRUPTIVE TECHNOLOGY RISKS</a:t>
            </a:r>
            <a:endParaRPr lang="en-US" altLang="nl-NL" sz="1600" b="1" dirty="0">
              <a:solidFill>
                <a:schemeClr val="bg1"/>
              </a:solidFill>
            </a:endParaRPr>
          </a:p>
        </p:txBody>
      </p:sp>
    </p:spTree>
    <p:extLst>
      <p:ext uri="{BB962C8B-B14F-4D97-AF65-F5344CB8AC3E}">
        <p14:creationId xmlns:p14="http://schemas.microsoft.com/office/powerpoint/2010/main" val="2762497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48</a:t>
            </a:fld>
            <a:endParaRPr lang="en-GB" dirty="0"/>
          </a:p>
        </p:txBody>
      </p:sp>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2334254839"/>
              </p:ext>
            </p:extLst>
          </p:nvPr>
        </p:nvGraphicFramePr>
        <p:xfrm>
          <a:off x="168203" y="1609446"/>
          <a:ext cx="8775510" cy="1988015"/>
        </p:xfrm>
        <a:graphic>
          <a:graphicData uri="http://schemas.openxmlformats.org/drawingml/2006/table">
            <a:tbl>
              <a:tblPr firstRow="1" bandRow="1">
                <a:tableStyleId>{21E4AEA4-8DFA-4A89-87EB-49C32662AFE0}</a:tableStyleId>
              </a:tblPr>
              <a:tblGrid>
                <a:gridCol w="318765">
                  <a:extLst>
                    <a:ext uri="{9D8B030D-6E8A-4147-A177-3AD203B41FA5}">
                      <a16:colId xmlns:a16="http://schemas.microsoft.com/office/drawing/2014/main" val="1620223619"/>
                    </a:ext>
                  </a:extLst>
                </a:gridCol>
                <a:gridCol w="1386938">
                  <a:extLst>
                    <a:ext uri="{9D8B030D-6E8A-4147-A177-3AD203B41FA5}">
                      <a16:colId xmlns:a16="http://schemas.microsoft.com/office/drawing/2014/main" val="484583046"/>
                    </a:ext>
                  </a:extLst>
                </a:gridCol>
                <a:gridCol w="7069807">
                  <a:extLst>
                    <a:ext uri="{9D8B030D-6E8A-4147-A177-3AD203B41FA5}">
                      <a16:colId xmlns:a16="http://schemas.microsoft.com/office/drawing/2014/main" val="4203939325"/>
                    </a:ext>
                  </a:extLst>
                </a:gridCol>
              </a:tblGrid>
              <a:tr h="291775">
                <a:tc>
                  <a:txBody>
                    <a:bodyPr/>
                    <a:lstStyle/>
                    <a:p>
                      <a:pPr algn="ctr"/>
                      <a:endParaRPr lang="en-US" dirty="0"/>
                    </a:p>
                  </a:txBody>
                  <a:tcPr/>
                </a:tc>
                <a:tc>
                  <a:txBody>
                    <a:bodyPr/>
                    <a:lstStyle/>
                    <a:p>
                      <a:pPr algn="ctr"/>
                      <a:r>
                        <a:rPr lang="en-US" sz="1400" dirty="0"/>
                        <a:t>Risk categories</a:t>
                      </a:r>
                    </a:p>
                  </a:txBody>
                  <a:tcPr/>
                </a:tc>
                <a:tc>
                  <a:txBody>
                    <a:bodyPr/>
                    <a:lstStyle/>
                    <a:p>
                      <a:pPr algn="ctr"/>
                      <a:r>
                        <a:rPr lang="en-US" sz="1400" kern="1200" dirty="0"/>
                        <a:t>Definition</a:t>
                      </a:r>
                      <a:endParaRPr lang="en-US" sz="1400" b="1" kern="1200" dirty="0">
                        <a:solidFill>
                          <a:schemeClr val="lt1"/>
                        </a:solidFill>
                        <a:latin typeface="+mn-lt"/>
                        <a:ea typeface="+mn-ea"/>
                        <a:cs typeface="+mn-cs"/>
                      </a:endParaRPr>
                    </a:p>
                  </a:txBody>
                  <a:tcPr/>
                </a:tc>
                <a:extLst>
                  <a:ext uri="{0D108BD9-81ED-4DB2-BD59-A6C34878D82A}">
                    <a16:rowId xmlns:a16="http://schemas.microsoft.com/office/drawing/2014/main" val="1797417300"/>
                  </a:ext>
                </a:extLst>
              </a:tr>
              <a:tr h="493743">
                <a:tc>
                  <a:txBody>
                    <a:bodyPr/>
                    <a:lstStyle/>
                    <a:p>
                      <a:pPr algn="ctr"/>
                      <a:r>
                        <a:rPr lang="en-US" sz="1100" dirty="0"/>
                        <a:t>7</a:t>
                      </a:r>
                    </a:p>
                  </a:txBody>
                  <a:tcPr/>
                </a:tc>
                <a:tc>
                  <a:txBody>
                    <a:bodyPr/>
                    <a:lstStyle/>
                    <a:p>
                      <a:r>
                        <a:rPr lang="en-US" sz="1100" dirty="0"/>
                        <a:t>Technology risks</a:t>
                      </a:r>
                    </a:p>
                  </a:txBody>
                  <a:tcPr/>
                </a:tc>
                <a:tc>
                  <a:txBody>
                    <a:bodyPr/>
                    <a:lstStyle/>
                    <a:p>
                      <a:r>
                        <a:rPr lang="en-US" sz="1100" dirty="0"/>
                        <a:t>Likelihood of failure</a:t>
                      </a:r>
                      <a:r>
                        <a:rPr lang="en-US" sz="1100" baseline="0" dirty="0"/>
                        <a:t> of a project due to activities related to technical and engineering process, engineering design, technology development, and so on.</a:t>
                      </a:r>
                      <a:endParaRPr lang="en-US" sz="1100" dirty="0"/>
                    </a:p>
                  </a:txBody>
                  <a:tcPr/>
                </a:tc>
                <a:extLst>
                  <a:ext uri="{0D108BD9-81ED-4DB2-BD59-A6C34878D82A}">
                    <a16:rowId xmlns:a16="http://schemas.microsoft.com/office/drawing/2014/main" val="386427893"/>
                  </a:ext>
                </a:extLst>
              </a:tr>
              <a:tr h="493743">
                <a:tc>
                  <a:txBody>
                    <a:bodyPr/>
                    <a:lstStyle/>
                    <a:p>
                      <a:pPr algn="ctr"/>
                      <a:r>
                        <a:rPr lang="en-US" sz="1100" dirty="0"/>
                        <a:t>8</a:t>
                      </a:r>
                    </a:p>
                  </a:txBody>
                  <a:tcPr/>
                </a:tc>
                <a:tc>
                  <a:txBody>
                    <a:bodyPr/>
                    <a:lstStyle/>
                    <a:p>
                      <a:r>
                        <a:rPr lang="en-US" sz="1100" dirty="0"/>
                        <a:t>Socio</a:t>
                      </a:r>
                      <a:r>
                        <a:rPr lang="en-US" sz="1100" baseline="0" dirty="0"/>
                        <a:t> – political risks </a:t>
                      </a:r>
                      <a:endParaRPr lang="en-US" sz="1100" dirty="0"/>
                    </a:p>
                  </a:txBody>
                  <a:tcPr/>
                </a:tc>
                <a:tc>
                  <a:txBody>
                    <a:bodyPr/>
                    <a:lstStyle/>
                    <a:p>
                      <a:r>
                        <a:rPr lang="en-US" sz="1100" dirty="0"/>
                        <a:t>The uncertainty that an organization might face due to existing internal or external social policies and political issues as well as any sudden changes of the same.</a:t>
                      </a:r>
                    </a:p>
                  </a:txBody>
                  <a:tcPr/>
                </a:tc>
                <a:extLst>
                  <a:ext uri="{0D108BD9-81ED-4DB2-BD59-A6C34878D82A}">
                    <a16:rowId xmlns:a16="http://schemas.microsoft.com/office/drawing/2014/main" val="3417900026"/>
                  </a:ext>
                </a:extLst>
              </a:tr>
              <a:tr h="695729">
                <a:tc>
                  <a:txBody>
                    <a:bodyPr/>
                    <a:lstStyle/>
                    <a:p>
                      <a:pPr algn="ctr"/>
                      <a:r>
                        <a:rPr lang="en-US" sz="1100" dirty="0"/>
                        <a:t>9</a:t>
                      </a:r>
                    </a:p>
                  </a:txBody>
                  <a:tcPr/>
                </a:tc>
                <a:tc>
                  <a:txBody>
                    <a:bodyPr/>
                    <a:lstStyle/>
                    <a:p>
                      <a:r>
                        <a:rPr lang="en-US" sz="1100" dirty="0"/>
                        <a:t>Quality</a:t>
                      </a:r>
                    </a:p>
                  </a:txBody>
                  <a:tcPr/>
                </a:tc>
                <a:tc>
                  <a:txBody>
                    <a:bodyPr/>
                    <a:lstStyle/>
                    <a:p>
                      <a:r>
                        <a:rPr lang="en-US" sz="1100" dirty="0"/>
                        <a:t>The risk</a:t>
                      </a:r>
                      <a:r>
                        <a:rPr lang="en-US" sz="1100" baseline="0" dirty="0"/>
                        <a:t> associated with the disruptive product/technology failing to deliver the desired (or acceptable) level of quality demanded by the targeted market segment. </a:t>
                      </a:r>
                      <a:endParaRPr lang="en-US" sz="1100" dirty="0"/>
                    </a:p>
                  </a:txBody>
                  <a:tcPr/>
                </a:tc>
                <a:extLst>
                  <a:ext uri="{0D108BD9-81ED-4DB2-BD59-A6C34878D82A}">
                    <a16:rowId xmlns:a16="http://schemas.microsoft.com/office/drawing/2014/main" val="4282367534"/>
                  </a:ext>
                </a:extLst>
              </a:tr>
            </a:tbl>
          </a:graphicData>
        </a:graphic>
      </p:graphicFrame>
      <p:sp>
        <p:nvSpPr>
          <p:cNvPr id="11" name="Rectangle 10"/>
          <p:cNvSpPr/>
          <p:nvPr/>
        </p:nvSpPr>
        <p:spPr>
          <a:xfrm>
            <a:off x="-16042" y="300990"/>
            <a:ext cx="3671249" cy="674153"/>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dirty="0">
                <a:solidFill>
                  <a:schemeClr val="bg1"/>
                </a:solidFill>
              </a:rPr>
              <a:t>DISTRUPTIVE TECHNOLOGY RISKS</a:t>
            </a:r>
            <a:endParaRPr lang="en-US" altLang="nl-NL" sz="1600" b="1" dirty="0">
              <a:solidFill>
                <a:schemeClr val="bg1"/>
              </a:solidFill>
            </a:endParaRPr>
          </a:p>
        </p:txBody>
      </p:sp>
    </p:spTree>
    <p:extLst>
      <p:ext uri="{BB962C8B-B14F-4D97-AF65-F5344CB8AC3E}">
        <p14:creationId xmlns:p14="http://schemas.microsoft.com/office/powerpoint/2010/main" val="1478639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49</a:t>
            </a:fld>
            <a:endParaRPr lang="en-GB" dirty="0"/>
          </a:p>
        </p:txBody>
      </p:sp>
      <p:pic>
        <p:nvPicPr>
          <p:cNvPr id="5"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pic>
        <p:nvPicPr>
          <p:cNvPr id="52226" name="Picture 2" descr="100+ Artificial Intelligence Pictures | Download Free Images on Unsp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105" y="427654"/>
            <a:ext cx="4848225" cy="32289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6750" y="1342132"/>
            <a:ext cx="7886699" cy="1344648"/>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dirty="0"/>
              <a:t>Risks to Disruptive Innovation and Technology</a:t>
            </a:r>
          </a:p>
        </p:txBody>
      </p:sp>
    </p:spTree>
    <p:extLst>
      <p:ext uri="{BB962C8B-B14F-4D97-AF65-F5344CB8AC3E}">
        <p14:creationId xmlns:p14="http://schemas.microsoft.com/office/powerpoint/2010/main" val="452598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221B0-C4CD-1546-9E62-A4249094014D}" type="slidenum">
              <a:rPr lang="en-GB" smtClean="0"/>
              <a:pPr/>
              <a:t>5</a:t>
            </a:fld>
            <a:endParaRPr lang="en-GB" dirty="0"/>
          </a:p>
        </p:txBody>
      </p:sp>
      <p:pic>
        <p:nvPicPr>
          <p:cNvPr id="3076" name="Picture 4" descr="7 Disruptive Tech Trends To Watch In 2021 - District Technolog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5433" y="224590"/>
            <a:ext cx="8406062" cy="1411704"/>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defRPr/>
            </a:pPr>
            <a:r>
              <a:rPr lang="en-US" sz="3200" b="1" dirty="0"/>
              <a:t>When is something considered a disruptive technology?</a:t>
            </a:r>
          </a:p>
        </p:txBody>
      </p:sp>
      <p:sp>
        <p:nvSpPr>
          <p:cNvPr id="5" name="Rectangle 4"/>
          <p:cNvSpPr/>
          <p:nvPr/>
        </p:nvSpPr>
        <p:spPr>
          <a:xfrm>
            <a:off x="352927" y="2253917"/>
            <a:ext cx="8598568" cy="1447134"/>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defRPr/>
            </a:pPr>
            <a:r>
              <a:rPr lang="en-US" sz="2400" dirty="0"/>
              <a:t>A disruptive technology is one that enters the mainstream and changes the way most people think or behave..</a:t>
            </a:r>
          </a:p>
        </p:txBody>
      </p:sp>
    </p:spTree>
    <p:extLst>
      <p:ext uri="{BB962C8B-B14F-4D97-AF65-F5344CB8AC3E}">
        <p14:creationId xmlns:p14="http://schemas.microsoft.com/office/powerpoint/2010/main" val="2415563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50</a:t>
            </a:fld>
            <a:endParaRPr lang="en-GB" dirty="0"/>
          </a:p>
        </p:txBody>
      </p:sp>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42" y="300990"/>
            <a:ext cx="3671249" cy="674153"/>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RISKS TO DISTRUPTIVE INNOVATION AND TECHNOLOGY</a:t>
            </a:r>
          </a:p>
        </p:txBody>
      </p:sp>
      <p:sp>
        <p:nvSpPr>
          <p:cNvPr id="7" name="TextBox 6"/>
          <p:cNvSpPr txBox="1"/>
          <p:nvPr/>
        </p:nvSpPr>
        <p:spPr>
          <a:xfrm>
            <a:off x="491319" y="1385247"/>
            <a:ext cx="7681131" cy="1330657"/>
          </a:xfrm>
          <a:prstGeom prst="rect">
            <a:avLst/>
          </a:prstGeom>
        </p:spPr>
        <p:txBody>
          <a:bodyPr vert="horz" wrap="none" lIns="0" tIns="0" rIns="0" bIns="0" rtlCol="0">
            <a:noAutofit/>
          </a:bodyPr>
          <a:lstStyle/>
          <a:p>
            <a:r>
              <a:rPr lang="en-US" b="1" dirty="0">
                <a:solidFill>
                  <a:schemeClr val="bg1"/>
                </a:solidFill>
              </a:rPr>
              <a:t>#Compliance and Legal Violations</a:t>
            </a:r>
          </a:p>
          <a:p>
            <a:endParaRPr lang="en-US" b="1" dirty="0">
              <a:solidFill>
                <a:schemeClr val="bg1"/>
              </a:solidFill>
            </a:endParaRPr>
          </a:p>
          <a:p>
            <a:r>
              <a:rPr lang="en-US" i="1" dirty="0">
                <a:solidFill>
                  <a:schemeClr val="bg1"/>
                </a:solidFill>
              </a:rPr>
              <a:t>Consumers increasingly want companies to be fully transparent about where their data goes, who sees it, and what</a:t>
            </a:r>
          </a:p>
          <a:p>
            <a:r>
              <a:rPr lang="en-US" i="1" dirty="0">
                <a:solidFill>
                  <a:schemeClr val="bg1"/>
                </a:solidFill>
              </a:rPr>
              <a:t> will be done with it.</a:t>
            </a:r>
          </a:p>
          <a:p>
            <a:endParaRPr lang="en-US" i="1" dirty="0">
              <a:solidFill>
                <a:schemeClr val="bg1"/>
              </a:solidFill>
            </a:endParaRPr>
          </a:p>
          <a:p>
            <a:r>
              <a:rPr lang="en-US" i="1" dirty="0">
                <a:solidFill>
                  <a:schemeClr val="bg1"/>
                </a:solidFill>
              </a:rPr>
              <a:t>#</a:t>
            </a:r>
            <a:r>
              <a:rPr lang="en-US" b="1" dirty="0">
                <a:solidFill>
                  <a:schemeClr val="bg1"/>
                </a:solidFill>
              </a:rPr>
              <a:t>Data Breaches</a:t>
            </a:r>
          </a:p>
          <a:p>
            <a:r>
              <a:rPr lang="en-US" i="1" dirty="0">
                <a:solidFill>
                  <a:schemeClr val="bg1"/>
                </a:solidFill>
              </a:rPr>
              <a:t>The average cost of a data breach is $3.92 million and affects some 25,000 records.</a:t>
            </a:r>
          </a:p>
          <a:p>
            <a:endParaRPr lang="en-US" b="1" i="1" dirty="0">
              <a:solidFill>
                <a:schemeClr val="bg1"/>
              </a:solidFill>
            </a:endParaRPr>
          </a:p>
          <a:p>
            <a:r>
              <a:rPr lang="en-US" b="1" i="1" dirty="0">
                <a:solidFill>
                  <a:schemeClr val="bg1"/>
                </a:solidFill>
              </a:rPr>
              <a:t>#User Privacy </a:t>
            </a:r>
          </a:p>
          <a:p>
            <a:r>
              <a:rPr lang="en-US" i="1" dirty="0">
                <a:solidFill>
                  <a:schemeClr val="bg1"/>
                </a:solidFill>
              </a:rPr>
              <a:t>Marriot that exposed the personal information of 500 million customers.</a:t>
            </a:r>
          </a:p>
          <a:p>
            <a:endParaRPr lang="en-US" i="1" dirty="0">
              <a:solidFill>
                <a:schemeClr val="bg1"/>
              </a:solidFill>
            </a:endParaRPr>
          </a:p>
          <a:p>
            <a:r>
              <a:rPr lang="en-US" i="1" dirty="0">
                <a:solidFill>
                  <a:schemeClr val="bg1"/>
                </a:solidFill>
              </a:rPr>
              <a:t>#</a:t>
            </a:r>
            <a:r>
              <a:rPr lang="en-US" b="1" i="1" dirty="0">
                <a:solidFill>
                  <a:schemeClr val="bg1"/>
                </a:solidFill>
              </a:rPr>
              <a:t> Fairness and Equity</a:t>
            </a:r>
          </a:p>
          <a:p>
            <a:r>
              <a:rPr lang="en-US" i="1" dirty="0">
                <a:solidFill>
                  <a:schemeClr val="bg1"/>
                </a:solidFill>
              </a:rPr>
              <a:t> Amazon had reportedly scrapped a machine learning tool for selecting the top resumes among its job candidates</a:t>
            </a:r>
          </a:p>
          <a:p>
            <a:r>
              <a:rPr lang="en-US" i="1" dirty="0">
                <a:solidFill>
                  <a:schemeClr val="bg1"/>
                </a:solidFill>
              </a:rPr>
              <a:t> because the system discriminated against women.  </a:t>
            </a:r>
            <a:endParaRPr lang="en-US" b="1" i="1" dirty="0">
              <a:solidFill>
                <a:schemeClr val="bg1"/>
              </a:solidFill>
            </a:endParaRPr>
          </a:p>
          <a:p>
            <a:pPr algn="l"/>
            <a:endParaRPr lang="en-US" dirty="0"/>
          </a:p>
        </p:txBody>
      </p:sp>
    </p:spTree>
    <p:extLst>
      <p:ext uri="{BB962C8B-B14F-4D97-AF65-F5344CB8AC3E}">
        <p14:creationId xmlns:p14="http://schemas.microsoft.com/office/powerpoint/2010/main" val="3857812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51</a:t>
            </a:fld>
            <a:endParaRPr lang="en-GB" dirty="0"/>
          </a:p>
        </p:txBody>
      </p:sp>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42" y="300990"/>
            <a:ext cx="3671249" cy="674153"/>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RISKS TO DISTRUPTIVE INNOVATION AND TECHNOLOGY</a:t>
            </a:r>
          </a:p>
        </p:txBody>
      </p:sp>
      <p:sp>
        <p:nvSpPr>
          <p:cNvPr id="7" name="TextBox 6"/>
          <p:cNvSpPr txBox="1"/>
          <p:nvPr/>
        </p:nvSpPr>
        <p:spPr>
          <a:xfrm>
            <a:off x="491319" y="1385247"/>
            <a:ext cx="7681131" cy="1330657"/>
          </a:xfrm>
          <a:prstGeom prst="rect">
            <a:avLst/>
          </a:prstGeom>
        </p:spPr>
        <p:txBody>
          <a:bodyPr vert="horz" wrap="none" lIns="0" tIns="0" rIns="0" bIns="0" rtlCol="0">
            <a:noAutofit/>
          </a:bodyPr>
          <a:lstStyle/>
          <a:p>
            <a:r>
              <a:rPr lang="en-US" b="1" dirty="0">
                <a:solidFill>
                  <a:schemeClr val="bg1"/>
                </a:solidFill>
              </a:rPr>
              <a:t>#Reputational Risk</a:t>
            </a:r>
          </a:p>
          <a:p>
            <a:endParaRPr lang="en-US" b="1" dirty="0">
              <a:solidFill>
                <a:schemeClr val="bg1"/>
              </a:solidFill>
            </a:endParaRPr>
          </a:p>
          <a:p>
            <a:r>
              <a:rPr lang="en-US" i="1" dirty="0">
                <a:solidFill>
                  <a:schemeClr val="bg1"/>
                </a:solidFill>
              </a:rPr>
              <a:t>Artificial Intelligence systems that are prone to errors, subject to bias, or easily hacked can expose </a:t>
            </a:r>
          </a:p>
          <a:p>
            <a:r>
              <a:rPr lang="en-US" i="1" dirty="0">
                <a:solidFill>
                  <a:schemeClr val="bg1"/>
                </a:solidFill>
              </a:rPr>
              <a:t>your organization to public criticism.</a:t>
            </a:r>
          </a:p>
          <a:p>
            <a:endParaRPr lang="en-US" b="1" i="1" dirty="0">
              <a:solidFill>
                <a:schemeClr val="bg1"/>
              </a:solidFill>
            </a:endParaRPr>
          </a:p>
          <a:p>
            <a:r>
              <a:rPr lang="en-US" b="1" i="1" dirty="0">
                <a:solidFill>
                  <a:schemeClr val="bg1"/>
                </a:solidFill>
              </a:rPr>
              <a:t>#</a:t>
            </a:r>
            <a:r>
              <a:rPr lang="en-US" b="1" dirty="0">
                <a:solidFill>
                  <a:schemeClr val="bg1"/>
                </a:solidFill>
              </a:rPr>
              <a:t>Spoofed </a:t>
            </a:r>
            <a:r>
              <a:rPr lang="en-US" b="1" dirty="0" err="1">
                <a:solidFill>
                  <a:schemeClr val="bg1"/>
                </a:solidFill>
              </a:rPr>
              <a:t>Chatbots</a:t>
            </a:r>
            <a:endParaRPr lang="en-US" b="1" dirty="0">
              <a:solidFill>
                <a:schemeClr val="bg1"/>
              </a:solidFill>
            </a:endParaRPr>
          </a:p>
          <a:p>
            <a:endParaRPr lang="en-US" b="1" dirty="0">
              <a:solidFill>
                <a:schemeClr val="bg1"/>
              </a:solidFill>
            </a:endParaRPr>
          </a:p>
          <a:p>
            <a:r>
              <a:rPr lang="en-US" i="1" dirty="0">
                <a:solidFill>
                  <a:schemeClr val="bg1"/>
                </a:solidFill>
              </a:rPr>
              <a:t>Hackers  may be able to place their spoofed </a:t>
            </a:r>
            <a:r>
              <a:rPr lang="en-US" i="1" dirty="0" err="1">
                <a:solidFill>
                  <a:schemeClr val="bg1"/>
                </a:solidFill>
              </a:rPr>
              <a:t>chatbot</a:t>
            </a:r>
            <a:r>
              <a:rPr lang="en-US" i="1" dirty="0">
                <a:solidFill>
                  <a:schemeClr val="bg1"/>
                </a:solidFill>
              </a:rPr>
              <a:t> right on the company’s legitimate website.</a:t>
            </a:r>
          </a:p>
          <a:p>
            <a:endParaRPr lang="en-US" i="1" dirty="0">
              <a:solidFill>
                <a:schemeClr val="bg1"/>
              </a:solidFill>
            </a:endParaRPr>
          </a:p>
          <a:p>
            <a:r>
              <a:rPr lang="en-US" b="1" dirty="0">
                <a:solidFill>
                  <a:schemeClr val="bg1"/>
                </a:solidFill>
              </a:rPr>
              <a:t>#Ethical and Legal Concerns</a:t>
            </a:r>
          </a:p>
          <a:p>
            <a:endParaRPr lang="en-US" b="1" dirty="0">
              <a:solidFill>
                <a:schemeClr val="bg1"/>
              </a:solidFill>
            </a:endParaRPr>
          </a:p>
          <a:p>
            <a:r>
              <a:rPr lang="en-US" i="1" dirty="0">
                <a:solidFill>
                  <a:schemeClr val="bg1"/>
                </a:solidFill>
              </a:rPr>
              <a:t>As AI systems become more intelligent and gain more agency, addressing the ethical and legal issues of these </a:t>
            </a:r>
          </a:p>
          <a:p>
            <a:r>
              <a:rPr lang="en-US" i="1" dirty="0">
                <a:solidFill>
                  <a:schemeClr val="bg1"/>
                </a:solidFill>
              </a:rPr>
              <a:t>disruptive innovations will be a preeminent concern. </a:t>
            </a:r>
          </a:p>
          <a:p>
            <a:endParaRPr lang="en-US" b="1" i="1" dirty="0">
              <a:solidFill>
                <a:schemeClr val="bg1"/>
              </a:solidFill>
            </a:endParaRPr>
          </a:p>
          <a:p>
            <a:endParaRPr lang="en-US" dirty="0"/>
          </a:p>
        </p:txBody>
      </p:sp>
    </p:spTree>
    <p:extLst>
      <p:ext uri="{BB962C8B-B14F-4D97-AF65-F5344CB8AC3E}">
        <p14:creationId xmlns:p14="http://schemas.microsoft.com/office/powerpoint/2010/main" val="2229282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52</a:t>
            </a:fld>
            <a:endParaRPr lang="en-GB" dirty="0"/>
          </a:p>
        </p:txBody>
      </p:sp>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2"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42" y="300990"/>
            <a:ext cx="3671249" cy="674153"/>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RISKS TO DISTRUPTIVE INNOVATION AND TECHNOLOGY</a:t>
            </a:r>
          </a:p>
        </p:txBody>
      </p:sp>
      <p:sp>
        <p:nvSpPr>
          <p:cNvPr id="7" name="TextBox 6"/>
          <p:cNvSpPr txBox="1"/>
          <p:nvPr/>
        </p:nvSpPr>
        <p:spPr>
          <a:xfrm>
            <a:off x="491319" y="1753737"/>
            <a:ext cx="7956645" cy="1740090"/>
          </a:xfrm>
          <a:prstGeom prst="rect">
            <a:avLst/>
          </a:prstGeom>
        </p:spPr>
        <p:txBody>
          <a:bodyPr vert="horz" wrap="none" lIns="0" tIns="0" rIns="0" bIns="0" rtlCol="0">
            <a:noAutofit/>
          </a:bodyPr>
          <a:lstStyle/>
          <a:p>
            <a:r>
              <a:rPr lang="en-US" b="1" dirty="0">
                <a:solidFill>
                  <a:schemeClr val="bg1"/>
                </a:solidFill>
              </a:rPr>
              <a:t>#Greater Complexity in the Internet of Things (</a:t>
            </a:r>
            <a:r>
              <a:rPr lang="en-US" b="1" dirty="0" err="1">
                <a:solidFill>
                  <a:schemeClr val="bg1"/>
                </a:solidFill>
              </a:rPr>
              <a:t>IoT</a:t>
            </a:r>
            <a:r>
              <a:rPr lang="en-US" b="1" dirty="0">
                <a:solidFill>
                  <a:schemeClr val="bg1"/>
                </a:solidFill>
              </a:rPr>
              <a:t>)</a:t>
            </a:r>
          </a:p>
          <a:p>
            <a:r>
              <a:rPr lang="en-US" i="1" dirty="0">
                <a:solidFill>
                  <a:schemeClr val="bg1"/>
                </a:solidFill>
              </a:rPr>
              <a:t>Businesses need to make sure that their </a:t>
            </a:r>
            <a:r>
              <a:rPr lang="en-US" i="1" dirty="0" err="1">
                <a:solidFill>
                  <a:schemeClr val="bg1"/>
                </a:solidFill>
              </a:rPr>
              <a:t>IoT</a:t>
            </a:r>
            <a:r>
              <a:rPr lang="en-US" i="1" dirty="0">
                <a:solidFill>
                  <a:schemeClr val="bg1"/>
                </a:solidFill>
              </a:rPr>
              <a:t>-connected devices are safe, with no default passwords and </a:t>
            </a:r>
          </a:p>
          <a:p>
            <a:r>
              <a:rPr lang="en-US" i="1" dirty="0">
                <a:solidFill>
                  <a:schemeClr val="bg1"/>
                </a:solidFill>
              </a:rPr>
              <a:t>with all security updates installed.</a:t>
            </a:r>
            <a:endParaRPr lang="en-US" b="1" i="1" dirty="0">
              <a:solidFill>
                <a:schemeClr val="bg1"/>
              </a:solidFill>
            </a:endParaRPr>
          </a:p>
          <a:p>
            <a:endParaRPr lang="en-US" b="1" dirty="0">
              <a:solidFill>
                <a:schemeClr val="bg1"/>
              </a:solidFill>
            </a:endParaRPr>
          </a:p>
          <a:p>
            <a:endParaRPr lang="en-US" b="1" i="1" dirty="0">
              <a:solidFill>
                <a:schemeClr val="bg1"/>
              </a:solidFill>
            </a:endParaRPr>
          </a:p>
          <a:p>
            <a:r>
              <a:rPr lang="en-US" b="1" dirty="0">
                <a:solidFill>
                  <a:schemeClr val="bg1"/>
                </a:solidFill>
              </a:rPr>
              <a:t>#Public Safety</a:t>
            </a:r>
          </a:p>
          <a:p>
            <a:r>
              <a:rPr lang="en-US" i="1" dirty="0">
                <a:solidFill>
                  <a:schemeClr val="bg1"/>
                </a:solidFill>
              </a:rPr>
              <a:t>The massive </a:t>
            </a:r>
            <a:r>
              <a:rPr lang="en-US" i="1" u="sng" dirty="0">
                <a:solidFill>
                  <a:schemeClr val="bg1"/>
                </a:solidFill>
              </a:rPr>
              <a:t> Northeast blackout of 2003, </a:t>
            </a:r>
            <a:r>
              <a:rPr lang="en-US" i="1" dirty="0">
                <a:solidFill>
                  <a:schemeClr val="bg1"/>
                </a:solidFill>
              </a:rPr>
              <a:t>which affected more than 50 million people, offers a picture</a:t>
            </a:r>
          </a:p>
          <a:p>
            <a:r>
              <a:rPr lang="en-US" i="1" dirty="0">
                <a:solidFill>
                  <a:schemeClr val="bg1"/>
                </a:solidFill>
              </a:rPr>
              <a:t> of what could happen in a worst-case scenario during an </a:t>
            </a:r>
            <a:r>
              <a:rPr lang="en-US" i="1" dirty="0" err="1">
                <a:solidFill>
                  <a:schemeClr val="bg1"/>
                </a:solidFill>
              </a:rPr>
              <a:t>IoT</a:t>
            </a:r>
            <a:r>
              <a:rPr lang="en-US" i="1" dirty="0">
                <a:solidFill>
                  <a:schemeClr val="bg1"/>
                </a:solidFill>
              </a:rPr>
              <a:t> attack.</a:t>
            </a:r>
            <a:r>
              <a:rPr lang="en-US" dirty="0">
                <a:solidFill>
                  <a:schemeClr val="bg1"/>
                </a:solidFill>
              </a:rPr>
              <a:t> </a:t>
            </a:r>
            <a:endParaRPr lang="en-US" b="1" dirty="0">
              <a:solidFill>
                <a:schemeClr val="bg1"/>
              </a:solidFill>
            </a:endParaRPr>
          </a:p>
          <a:p>
            <a:endParaRPr lang="en-US" i="1" dirty="0">
              <a:solidFill>
                <a:schemeClr val="bg1"/>
              </a:solidFill>
            </a:endParaRPr>
          </a:p>
          <a:p>
            <a:endParaRPr lang="en-US" b="1" dirty="0">
              <a:solidFill>
                <a:schemeClr val="bg1"/>
              </a:solidFill>
            </a:endParaRPr>
          </a:p>
          <a:p>
            <a:endParaRPr lang="en-US" dirty="0"/>
          </a:p>
        </p:txBody>
      </p:sp>
    </p:spTree>
    <p:extLst>
      <p:ext uri="{BB962C8B-B14F-4D97-AF65-F5344CB8AC3E}">
        <p14:creationId xmlns:p14="http://schemas.microsoft.com/office/powerpoint/2010/main" val="2647667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3221B0-C4CD-1546-9E62-A4249094014D}" type="slidenum">
              <a:rPr lang="en-GB" smtClean="0"/>
              <a:pPr/>
              <a:t>53</a:t>
            </a:fld>
            <a:endParaRPr lang="en-GB" dirty="0"/>
          </a:p>
        </p:txBody>
      </p:sp>
      <p:pic>
        <p:nvPicPr>
          <p:cNvPr id="39938" name="Picture 2" descr="ÐÐ°ÑÑÐ¸Ð½ÐºÐ¸ Ð¿Ð¾ Ð·Ð°Ð¿ÑÐ¾ÑÑ 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9109075" cy="4523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14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6</a:t>
            </a:fld>
            <a:endParaRPr lang="en-GB" dirty="0"/>
          </a:p>
        </p:txBody>
      </p:sp>
      <p:pic>
        <p:nvPicPr>
          <p:cNvPr id="2050" name="Picture 2" descr="Disruptive technology vs sustaining technology - Compu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41F3A22-557C-874E-9BF0-B41009B12F06}"/>
              </a:ext>
            </a:extLst>
          </p:cNvPr>
          <p:cNvSpPr>
            <a:spLocks noGrp="1"/>
          </p:cNvSpPr>
          <p:nvPr>
            <p:ph type="body" sz="quarter" idx="14"/>
          </p:nvPr>
        </p:nvSpPr>
        <p:spPr>
          <a:xfrm>
            <a:off x="786063" y="1463946"/>
            <a:ext cx="8021053" cy="2356822"/>
          </a:xfrm>
        </p:spPr>
        <p:txBody>
          <a:bodyPr/>
          <a:lstStyle/>
          <a:p>
            <a:r>
              <a:rPr lang="en-US" sz="2000" dirty="0">
                <a:solidFill>
                  <a:schemeClr val="bg1"/>
                </a:solidFill>
              </a:rPr>
              <a:t>Worse than existing products or services, but different value propositions;</a:t>
            </a:r>
          </a:p>
          <a:p>
            <a:r>
              <a:rPr lang="en-US" sz="2000" dirty="0">
                <a:solidFill>
                  <a:schemeClr val="bg1"/>
                </a:solidFill>
              </a:rPr>
              <a:t> Lower cost to buy or to use the innovation (lower profits for the innovator);</a:t>
            </a:r>
          </a:p>
          <a:p>
            <a:r>
              <a:rPr lang="en-US" sz="2000" dirty="0">
                <a:solidFill>
                  <a:schemeClr val="bg1"/>
                </a:solidFill>
              </a:rPr>
              <a:t> Initially a niche, then expands into the mainstream market;</a:t>
            </a:r>
          </a:p>
          <a:p>
            <a:r>
              <a:rPr lang="en-US" sz="2000" dirty="0">
                <a:solidFill>
                  <a:schemeClr val="bg1"/>
                </a:solidFill>
              </a:rPr>
              <a:t> Created by start-ups/newcomers.</a:t>
            </a:r>
            <a:endParaRPr lang="nl-NL" sz="2000" dirty="0">
              <a:solidFill>
                <a:schemeClr val="bg1"/>
              </a:solidFill>
            </a:endParaRPr>
          </a:p>
        </p:txBody>
      </p:sp>
      <p:sp>
        <p:nvSpPr>
          <p:cNvPr id="5" name="Title 4"/>
          <p:cNvSpPr>
            <a:spLocks noGrp="1"/>
          </p:cNvSpPr>
          <p:nvPr>
            <p:ph type="title"/>
          </p:nvPr>
        </p:nvSpPr>
        <p:spPr>
          <a:xfrm>
            <a:off x="1070768" y="322518"/>
            <a:ext cx="7002463" cy="818910"/>
          </a:xfrm>
        </p:spPr>
        <p:txBody>
          <a:bodyPr/>
          <a:lstStyle/>
          <a:p>
            <a:r>
              <a:rPr lang="en-US" dirty="0">
                <a:solidFill>
                  <a:schemeClr val="bg1"/>
                </a:solidFill>
              </a:rPr>
              <a:t>Characteristics of disruptive innovation</a:t>
            </a:r>
          </a:p>
        </p:txBody>
      </p:sp>
    </p:spTree>
    <p:extLst>
      <p:ext uri="{BB962C8B-B14F-4D97-AF65-F5344CB8AC3E}">
        <p14:creationId xmlns:p14="http://schemas.microsoft.com/office/powerpoint/2010/main" val="241099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solidFill>
                  <a:schemeClr val="bg1"/>
                </a:solidFill>
              </a:rPr>
              <a:t>NEW TECHNOLOGY</a:t>
            </a:r>
          </a:p>
        </p:txBody>
      </p:sp>
      <p:sp>
        <p:nvSpPr>
          <p:cNvPr id="4" name="Slide Number Placeholder 3"/>
          <p:cNvSpPr>
            <a:spLocks noGrp="1"/>
          </p:cNvSpPr>
          <p:nvPr>
            <p:ph type="sldNum" sz="quarter" idx="12"/>
          </p:nvPr>
        </p:nvSpPr>
        <p:spPr/>
        <p:txBody>
          <a:bodyPr/>
          <a:lstStyle/>
          <a:p>
            <a:fld id="{993221B0-C4CD-1546-9E62-A4249094014D}" type="slidenum">
              <a:rPr lang="en-GB" smtClean="0"/>
              <a:pPr/>
              <a:t>7</a:t>
            </a:fld>
            <a:endParaRPr lang="en-GB" dirty="0"/>
          </a:p>
        </p:txBody>
      </p:sp>
      <p:sp>
        <p:nvSpPr>
          <p:cNvPr id="6" name="Rectangle 5"/>
          <p:cNvSpPr/>
          <p:nvPr/>
        </p:nvSpPr>
        <p:spPr>
          <a:xfrm>
            <a:off x="304800" y="1285589"/>
            <a:ext cx="3777205" cy="3013695"/>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r>
              <a:rPr lang="en-US" altLang="nl-NL" sz="2000" b="1" u="sng" dirty="0">
                <a:solidFill>
                  <a:schemeClr val="bg1"/>
                </a:solidFill>
              </a:rPr>
              <a:t>Sustaining technology</a:t>
            </a:r>
          </a:p>
          <a:p>
            <a:pPr marL="285750" indent="-285750" algn="ctr">
              <a:buFont typeface="Arial" panose="020B0604020202020204" pitchFamily="34" charset="0"/>
              <a:buChar char="•"/>
              <a:defRPr/>
            </a:pPr>
            <a:r>
              <a:rPr lang="en-US" sz="1600" dirty="0">
                <a:solidFill>
                  <a:schemeClr val="accent6">
                    <a:lumMod val="75000"/>
                  </a:schemeClr>
                </a:solidFill>
              </a:rPr>
              <a:t>strives to create products that perform better;</a:t>
            </a:r>
          </a:p>
          <a:p>
            <a:pPr marL="285750" indent="-285750" algn="ctr">
              <a:buFont typeface="Arial" panose="020B0604020202020204" pitchFamily="34" charset="0"/>
              <a:buChar char="•"/>
              <a:defRPr/>
            </a:pPr>
            <a:endParaRPr lang="en-US" sz="1600" dirty="0">
              <a:solidFill>
                <a:schemeClr val="accent6">
                  <a:lumMod val="75000"/>
                </a:schemeClr>
              </a:solidFill>
            </a:endParaRPr>
          </a:p>
          <a:p>
            <a:pPr marL="285750" indent="-285750" algn="ctr">
              <a:buFont typeface="Arial" panose="020B0604020202020204" pitchFamily="34" charset="0"/>
              <a:buChar char="•"/>
              <a:defRPr/>
            </a:pPr>
            <a:r>
              <a:rPr lang="en-US" sz="1600" dirty="0">
                <a:solidFill>
                  <a:schemeClr val="accent6">
                    <a:lumMod val="75000"/>
                  </a:schemeClr>
                </a:solidFill>
              </a:rPr>
              <a:t>targets customers willing to pay relatively high prices for high-quality products;</a:t>
            </a:r>
          </a:p>
          <a:p>
            <a:pPr algn="ctr">
              <a:defRPr/>
            </a:pPr>
            <a:endParaRPr lang="en-US" sz="1600" dirty="0">
              <a:solidFill>
                <a:schemeClr val="accent6">
                  <a:lumMod val="75000"/>
                </a:schemeClr>
              </a:solidFill>
            </a:endParaRPr>
          </a:p>
          <a:p>
            <a:pPr marL="285750" indent="-285750" algn="ctr">
              <a:buFont typeface="Arial" panose="020B0604020202020204" pitchFamily="34" charset="0"/>
              <a:buChar char="•"/>
              <a:defRPr/>
            </a:pPr>
            <a:r>
              <a:rPr lang="en-US" sz="1600" dirty="0">
                <a:solidFill>
                  <a:schemeClr val="accent6">
                    <a:lumMod val="75000"/>
                  </a:schemeClr>
                </a:solidFill>
              </a:rPr>
              <a:t>relies on high-profit business model.</a:t>
            </a:r>
          </a:p>
          <a:p>
            <a:pPr marL="285750" indent="-285750" algn="ctr">
              <a:buFont typeface="Arial" panose="020B0604020202020204" pitchFamily="34" charset="0"/>
              <a:buChar char="•"/>
              <a:defRPr/>
            </a:pPr>
            <a:endParaRPr lang="en-US" sz="1600" dirty="0">
              <a:solidFill>
                <a:schemeClr val="accent6">
                  <a:lumMod val="75000"/>
                </a:schemeClr>
              </a:solidFill>
            </a:endParaRPr>
          </a:p>
          <a:p>
            <a:pPr marL="342900" indent="-342900" algn="ctr">
              <a:buFont typeface="Arial" panose="020B0604020202020204" pitchFamily="34" charset="0"/>
              <a:buChar char="•"/>
              <a:defRPr/>
            </a:pPr>
            <a:endParaRPr lang="en-US" altLang="nl-NL" sz="1600" b="1" u="sng" dirty="0">
              <a:solidFill>
                <a:schemeClr val="accent6">
                  <a:lumMod val="75000"/>
                </a:schemeClr>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p:txBody>
      </p:sp>
      <p:sp>
        <p:nvSpPr>
          <p:cNvPr id="7" name="Rectangle 6"/>
          <p:cNvSpPr/>
          <p:nvPr/>
        </p:nvSpPr>
        <p:spPr>
          <a:xfrm>
            <a:off x="5095930" y="1285588"/>
            <a:ext cx="3777205" cy="3013695"/>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r>
              <a:rPr lang="en-US" altLang="nl-NL" sz="2000" b="1" u="sng" dirty="0">
                <a:solidFill>
                  <a:schemeClr val="accent1"/>
                </a:solidFill>
              </a:rPr>
              <a:t> </a:t>
            </a: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r>
              <a:rPr lang="en-US" altLang="nl-NL" sz="2000" b="1" u="sng" dirty="0">
                <a:solidFill>
                  <a:schemeClr val="bg1"/>
                </a:solidFill>
              </a:rPr>
              <a:t>Disruptive technology</a:t>
            </a:r>
          </a:p>
          <a:p>
            <a:pPr marL="342900" indent="-342900" algn="ctr">
              <a:buFont typeface="Arial" panose="020B0604020202020204" pitchFamily="34" charset="0"/>
              <a:buChar char="•"/>
              <a:defRPr/>
            </a:pPr>
            <a:r>
              <a:rPr lang="en-US" sz="1600" dirty="0">
                <a:solidFill>
                  <a:schemeClr val="accent6">
                    <a:lumMod val="75000"/>
                  </a:schemeClr>
                </a:solidFill>
              </a:rPr>
              <a:t>aims to create “good enough” products;</a:t>
            </a:r>
          </a:p>
          <a:p>
            <a:pPr marL="342900" indent="-342900" algn="ctr">
              <a:buFont typeface="Arial" panose="020B0604020202020204" pitchFamily="34" charset="0"/>
              <a:buChar char="•"/>
              <a:defRPr/>
            </a:pPr>
            <a:endParaRPr lang="en-US" sz="1600" dirty="0">
              <a:solidFill>
                <a:schemeClr val="accent6">
                  <a:lumMod val="75000"/>
                </a:schemeClr>
              </a:solidFill>
            </a:endParaRPr>
          </a:p>
          <a:p>
            <a:pPr marL="342900" indent="-342900" algn="ctr">
              <a:buFont typeface="Arial" panose="020B0604020202020204" pitchFamily="34" charset="0"/>
              <a:buChar char="•"/>
              <a:defRPr/>
            </a:pPr>
            <a:r>
              <a:rPr lang="en-US" sz="1600" dirty="0">
                <a:solidFill>
                  <a:schemeClr val="accent6">
                    <a:lumMod val="75000"/>
                  </a:schemeClr>
                </a:solidFill>
              </a:rPr>
              <a:t> caters to those who are overserved by current product offerings;</a:t>
            </a:r>
          </a:p>
          <a:p>
            <a:pPr marL="342900" indent="-342900" algn="ctr">
              <a:buFont typeface="Arial" panose="020B0604020202020204" pitchFamily="34" charset="0"/>
              <a:buChar char="•"/>
              <a:defRPr/>
            </a:pPr>
            <a:endParaRPr lang="en-US" sz="1600" dirty="0">
              <a:solidFill>
                <a:schemeClr val="accent6">
                  <a:lumMod val="75000"/>
                </a:schemeClr>
              </a:solidFill>
            </a:endParaRPr>
          </a:p>
          <a:p>
            <a:pPr marL="342900" indent="-342900" algn="ctr">
              <a:buFont typeface="Arial" panose="020B0604020202020204" pitchFamily="34" charset="0"/>
              <a:buChar char="•"/>
              <a:defRPr/>
            </a:pPr>
            <a:r>
              <a:rPr lang="en-US" sz="1600" dirty="0">
                <a:solidFill>
                  <a:schemeClr val="accent6">
                    <a:lumMod val="75000"/>
                  </a:schemeClr>
                </a:solidFill>
              </a:rPr>
              <a:t>relies on a low-cost, low-profit business mode.</a:t>
            </a:r>
          </a:p>
          <a:p>
            <a:pPr marL="342900" indent="-342900" algn="ctr">
              <a:buFont typeface="Arial" panose="020B0604020202020204" pitchFamily="34" charset="0"/>
              <a:buChar char="•"/>
              <a:defRPr/>
            </a:pPr>
            <a:endParaRPr lang="en-US" sz="1600" dirty="0">
              <a:solidFill>
                <a:schemeClr val="accent6">
                  <a:lumMod val="75000"/>
                </a:schemeClr>
              </a:solidFill>
            </a:endParaRPr>
          </a:p>
          <a:p>
            <a:pPr marL="342900" indent="-342900" algn="ctr">
              <a:buFont typeface="Arial" panose="020B0604020202020204" pitchFamily="34" charset="0"/>
              <a:buChar char="•"/>
              <a:defRPr/>
            </a:pPr>
            <a:endParaRPr lang="en-US" sz="1600" dirty="0">
              <a:solidFill>
                <a:schemeClr val="accent6">
                  <a:lumMod val="75000"/>
                </a:schemeClr>
              </a:solidFill>
            </a:endParaRPr>
          </a:p>
          <a:p>
            <a:pPr marL="342900" indent="-342900" algn="ctr">
              <a:buFont typeface="Arial" panose="020B0604020202020204" pitchFamily="34" charset="0"/>
              <a:buChar char="•"/>
              <a:defRPr/>
            </a:pPr>
            <a:endParaRPr lang="en-US" altLang="nl-NL" sz="1600" dirty="0">
              <a:solidFill>
                <a:schemeClr val="accent6">
                  <a:lumMod val="75000"/>
                </a:schemeClr>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p:txBody>
      </p:sp>
      <p:sp>
        <p:nvSpPr>
          <p:cNvPr id="8" name="TextBox 7"/>
          <p:cNvSpPr txBox="1"/>
          <p:nvPr/>
        </p:nvSpPr>
        <p:spPr>
          <a:xfrm>
            <a:off x="4423983" y="2541104"/>
            <a:ext cx="515168" cy="634994"/>
          </a:xfrm>
          <a:prstGeom prst="rect">
            <a:avLst/>
          </a:prstGeom>
        </p:spPr>
        <p:txBody>
          <a:bodyPr vert="horz" wrap="none" lIns="0" tIns="0" rIns="0" bIns="0" rtlCol="0">
            <a:noAutofit/>
          </a:bodyPr>
          <a:lstStyle/>
          <a:p>
            <a:pPr algn="l"/>
            <a:r>
              <a:rPr lang="en-US" sz="2800" b="1" dirty="0">
                <a:solidFill>
                  <a:schemeClr val="bg1"/>
                </a:solidFill>
              </a:rPr>
              <a:t>VS</a:t>
            </a:r>
            <a:endParaRPr lang="en-US" b="1" dirty="0">
              <a:solidFill>
                <a:schemeClr val="bg1"/>
              </a:solidFill>
            </a:endParaRPr>
          </a:p>
        </p:txBody>
      </p:sp>
    </p:spTree>
    <p:extLst>
      <p:ext uri="{BB962C8B-B14F-4D97-AF65-F5344CB8AC3E}">
        <p14:creationId xmlns:p14="http://schemas.microsoft.com/office/powerpoint/2010/main" val="41595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4"/>
          </p:nvPr>
        </p:nvSpPr>
        <p:spPr/>
        <p:txBody>
          <a:bodyPr/>
          <a:lstStyle/>
          <a:p>
            <a:endParaRPr lang="en-US"/>
          </a:p>
        </p:txBody>
      </p:sp>
      <p:sp>
        <p:nvSpPr>
          <p:cNvPr id="4" name="Slide Number Placeholder 3"/>
          <p:cNvSpPr>
            <a:spLocks noGrp="1"/>
          </p:cNvSpPr>
          <p:nvPr>
            <p:ph type="sldNum" sz="quarter" idx="12"/>
          </p:nvPr>
        </p:nvSpPr>
        <p:spPr/>
        <p:txBody>
          <a:bodyPr/>
          <a:lstStyle/>
          <a:p>
            <a:fld id="{993221B0-C4CD-1546-9E62-A4249094014D}" type="slidenum">
              <a:rPr lang="en-GB" smtClean="0"/>
              <a:pPr/>
              <a:t>8</a:t>
            </a:fld>
            <a:endParaRPr lang="en-GB" dirty="0"/>
          </a:p>
        </p:txBody>
      </p:sp>
      <p:pic>
        <p:nvPicPr>
          <p:cNvPr id="5"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199"/>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5878" y="918713"/>
            <a:ext cx="1608220" cy="892127"/>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r>
              <a:rPr lang="en-US" altLang="nl-NL" sz="2000" b="1" u="sng" dirty="0">
                <a:solidFill>
                  <a:schemeClr val="accent1"/>
                </a:solidFill>
              </a:rPr>
              <a:t>Sustaining innovation</a:t>
            </a:r>
            <a:endParaRPr lang="en-US" sz="1600" dirty="0">
              <a:solidFill>
                <a:schemeClr val="accent6">
                  <a:lumMod val="75000"/>
                </a:schemeClr>
              </a:solidFill>
            </a:endParaRPr>
          </a:p>
          <a:p>
            <a:pPr marL="285750" indent="-285750" algn="ctr">
              <a:buFont typeface="Arial" panose="020B0604020202020204" pitchFamily="34" charset="0"/>
              <a:buChar char="•"/>
              <a:defRPr/>
            </a:pPr>
            <a:endParaRPr lang="en-US" sz="1600" dirty="0">
              <a:solidFill>
                <a:schemeClr val="accent6">
                  <a:lumMod val="75000"/>
                </a:schemeClr>
              </a:solidFill>
            </a:endParaRPr>
          </a:p>
          <a:p>
            <a:pPr marL="342900" indent="-342900" algn="ctr">
              <a:buFont typeface="Arial" panose="020B0604020202020204" pitchFamily="34" charset="0"/>
              <a:buChar char="•"/>
              <a:defRPr/>
            </a:pPr>
            <a:endParaRPr lang="en-US" altLang="nl-NL" sz="1600" b="1" u="sng" dirty="0">
              <a:solidFill>
                <a:schemeClr val="accent6">
                  <a:lumMod val="75000"/>
                </a:schemeClr>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p:txBody>
      </p:sp>
      <p:sp>
        <p:nvSpPr>
          <p:cNvPr id="7" name="Rectangle 6"/>
          <p:cNvSpPr/>
          <p:nvPr/>
        </p:nvSpPr>
        <p:spPr>
          <a:xfrm>
            <a:off x="338996" y="2722372"/>
            <a:ext cx="1608220" cy="892127"/>
          </a:xfrm>
          <a:prstGeom prst="rect">
            <a:avLst/>
          </a:prstGeom>
          <a:solidFill>
            <a:schemeClr val="accent2">
              <a:alpha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endParaRPr lang="en-US" altLang="nl-NL" sz="2000" b="1" u="sng" dirty="0">
              <a:solidFill>
                <a:schemeClr val="accent1"/>
              </a:solidFill>
            </a:endParaRPr>
          </a:p>
          <a:p>
            <a:pPr algn="ctr">
              <a:defRPr/>
            </a:pPr>
            <a:r>
              <a:rPr lang="en-US" altLang="nl-NL" sz="2000" b="1" u="sng" dirty="0">
                <a:solidFill>
                  <a:schemeClr val="accent1"/>
                </a:solidFill>
              </a:rPr>
              <a:t>Disruptive innovation</a:t>
            </a:r>
            <a:endParaRPr lang="en-US" sz="1600" dirty="0">
              <a:solidFill>
                <a:schemeClr val="accent6">
                  <a:lumMod val="75000"/>
                </a:schemeClr>
              </a:solidFill>
            </a:endParaRPr>
          </a:p>
          <a:p>
            <a:pPr marL="285750" indent="-285750" algn="ctr">
              <a:buFont typeface="Arial" panose="020B0604020202020204" pitchFamily="34" charset="0"/>
              <a:buChar char="•"/>
              <a:defRPr/>
            </a:pPr>
            <a:endParaRPr lang="en-US" sz="1600" dirty="0">
              <a:solidFill>
                <a:schemeClr val="accent6">
                  <a:lumMod val="75000"/>
                </a:schemeClr>
              </a:solidFill>
            </a:endParaRPr>
          </a:p>
          <a:p>
            <a:pPr marL="342900" indent="-342900" algn="ctr">
              <a:buFont typeface="Arial" panose="020B0604020202020204" pitchFamily="34" charset="0"/>
              <a:buChar char="•"/>
              <a:defRPr/>
            </a:pPr>
            <a:endParaRPr lang="en-US" altLang="nl-NL" sz="1600" b="1" u="sng" dirty="0">
              <a:solidFill>
                <a:schemeClr val="accent6">
                  <a:lumMod val="75000"/>
                </a:schemeClr>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a:p>
            <a:pPr>
              <a:defRPr/>
            </a:pPr>
            <a:endParaRPr lang="en-US" altLang="nl-NL" sz="2000" b="1" u="sng" dirty="0">
              <a:solidFill>
                <a:schemeClr val="accent1"/>
              </a:solidFill>
            </a:endParaRPr>
          </a:p>
        </p:txBody>
      </p:sp>
      <p:pic>
        <p:nvPicPr>
          <p:cNvPr id="26626" name="Picture 2" descr="Canon EOS R5 – Camera's - Canon Neder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727" y="1015525"/>
            <a:ext cx="1271829" cy="84894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Koop iPhone 13 Pro en iPhone 13 Pro Max - Apple (NL)"/>
          <p:cNvPicPr>
            <a:picLocks noChangeAspect="1" noChangeArrowheads="1"/>
          </p:cNvPicPr>
          <p:nvPr/>
        </p:nvPicPr>
        <p:blipFill rotWithShape="1">
          <a:blip r:embed="rId5">
            <a:extLst>
              <a:ext uri="{28A0092B-C50C-407E-A947-70E740481C1C}">
                <a14:useLocalDpi xmlns:a14="http://schemas.microsoft.com/office/drawing/2010/main" val="0"/>
              </a:ext>
            </a:extLst>
          </a:blip>
          <a:srcRect t="23460" r="7926" b="7013"/>
          <a:stretch/>
        </p:blipFill>
        <p:spPr bwMode="auto">
          <a:xfrm>
            <a:off x="1974098" y="2770858"/>
            <a:ext cx="982462" cy="877631"/>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Navionics | Mobile App for Boating and Fish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9039" y="996142"/>
            <a:ext cx="1453053" cy="1017137"/>
          </a:xfrm>
          <a:prstGeom prst="rect">
            <a:avLst/>
          </a:prstGeom>
          <a:noFill/>
          <a:extLst>
            <a:ext uri="{909E8E84-426E-40DD-AFC4-6F175D3DCCD1}">
              <a14:hiddenFill xmlns:a14="http://schemas.microsoft.com/office/drawing/2010/main">
                <a:solidFill>
                  <a:srgbClr val="FFFFFF"/>
                </a:solidFill>
              </a14:hiddenFill>
            </a:ext>
          </a:extLst>
        </p:spPr>
      </p:pic>
      <p:pic>
        <p:nvPicPr>
          <p:cNvPr id="26636" name="Picture 12" descr="Britannica's quest to survive - Technology and Operations Mana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6282" y="1109392"/>
            <a:ext cx="1118679" cy="745786"/>
          </a:xfrm>
          <a:prstGeom prst="rect">
            <a:avLst/>
          </a:prstGeom>
          <a:noFill/>
          <a:extLst>
            <a:ext uri="{909E8E84-426E-40DD-AFC4-6F175D3DCCD1}">
              <a14:hiddenFill xmlns:a14="http://schemas.microsoft.com/office/drawing/2010/main">
                <a:solidFill>
                  <a:srgbClr val="FFFFFF"/>
                </a:solidFill>
              </a14:hiddenFill>
            </a:ext>
          </a:extLst>
        </p:spPr>
      </p:pic>
      <p:pic>
        <p:nvPicPr>
          <p:cNvPr id="26638" name="Picture 14" descr="File:Google Maps icon (2015-2020).svg - Wikimedia Comm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6932" y="2874883"/>
            <a:ext cx="739616" cy="739616"/>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16" descr="English Wikipedia - Wikipe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4504" y="2770858"/>
            <a:ext cx="830431" cy="953611"/>
          </a:xfrm>
          <a:prstGeom prst="rect">
            <a:avLst/>
          </a:prstGeom>
          <a:noFill/>
          <a:extLst>
            <a:ext uri="{909E8E84-426E-40DD-AFC4-6F175D3DCCD1}">
              <a14:hiddenFill xmlns:a14="http://schemas.microsoft.com/office/drawing/2010/main">
                <a:solidFill>
                  <a:srgbClr val="FFFFFF"/>
                </a:solidFill>
              </a14:hiddenFill>
            </a:ext>
          </a:extLst>
        </p:spPr>
      </p:pic>
      <p:pic>
        <p:nvPicPr>
          <p:cNvPr id="26642" name="Picture 18" descr="Blockbuster LLC - Wikiped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86413" y="1154588"/>
            <a:ext cx="1095275" cy="656252"/>
          </a:xfrm>
          <a:prstGeom prst="rect">
            <a:avLst/>
          </a:prstGeom>
          <a:noFill/>
          <a:extLst>
            <a:ext uri="{909E8E84-426E-40DD-AFC4-6F175D3DCCD1}">
              <a14:hiddenFill xmlns:a14="http://schemas.microsoft.com/office/drawing/2010/main">
                <a:solidFill>
                  <a:srgbClr val="FFFFFF"/>
                </a:solidFill>
              </a14:hiddenFill>
            </a:ext>
          </a:extLst>
        </p:spPr>
      </p:pic>
      <p:pic>
        <p:nvPicPr>
          <p:cNvPr id="26644" name="Picture 20" descr="Bekijk alle verborgen categorieën op Netflix met deze codes - appletip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0272" y="2860931"/>
            <a:ext cx="787558" cy="787558"/>
          </a:xfrm>
          <a:prstGeom prst="rect">
            <a:avLst/>
          </a:prstGeom>
          <a:noFill/>
          <a:extLst>
            <a:ext uri="{909E8E84-426E-40DD-AFC4-6F175D3DCCD1}">
              <a14:hiddenFill xmlns:a14="http://schemas.microsoft.com/office/drawing/2010/main">
                <a:solidFill>
                  <a:srgbClr val="FFFFFF"/>
                </a:solidFill>
              </a14:hiddenFill>
            </a:ext>
          </a:extLst>
        </p:spPr>
      </p:pic>
      <p:pic>
        <p:nvPicPr>
          <p:cNvPr id="26646" name="Picture 22" descr="Taxi Haarlem nodig? | Bent u op zoek naar een taxi in Haarlem"/>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8476" y="1042257"/>
            <a:ext cx="725426" cy="725426"/>
          </a:xfrm>
          <a:prstGeom prst="rect">
            <a:avLst/>
          </a:prstGeom>
          <a:noFill/>
          <a:extLst>
            <a:ext uri="{909E8E84-426E-40DD-AFC4-6F175D3DCCD1}">
              <a14:hiddenFill xmlns:a14="http://schemas.microsoft.com/office/drawing/2010/main">
                <a:solidFill>
                  <a:srgbClr val="FFFFFF"/>
                </a:solidFill>
              </a14:hiddenFill>
            </a:ext>
          </a:extLst>
        </p:spPr>
      </p:pic>
      <p:pic>
        <p:nvPicPr>
          <p:cNvPr id="26648" name="Picture 24" descr="Bestand:Uber logo 2018.png - Wikipedi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71612" y="3046327"/>
            <a:ext cx="1131210" cy="39672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2604641" y="1864471"/>
            <a:ext cx="0" cy="857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756740" y="1976166"/>
            <a:ext cx="0" cy="857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249719" y="1912957"/>
            <a:ext cx="0" cy="857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713561" y="1855178"/>
            <a:ext cx="0" cy="857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136295" y="1855178"/>
            <a:ext cx="0" cy="857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64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CC387C-9F29-1345-9168-8E555340D8EA}"/>
              </a:ext>
            </a:extLst>
          </p:cNvPr>
          <p:cNvSpPr>
            <a:spLocks noGrp="1"/>
          </p:cNvSpPr>
          <p:nvPr>
            <p:ph type="sldNum" sz="quarter" idx="12"/>
          </p:nvPr>
        </p:nvSpPr>
        <p:spPr/>
        <p:txBody>
          <a:bodyPr/>
          <a:lstStyle/>
          <a:p>
            <a:fld id="{993221B0-C4CD-1546-9E62-A4249094014D}" type="slidenum">
              <a:rPr lang="en-GB" smtClean="0"/>
              <a:pPr/>
              <a:t>9</a:t>
            </a:fld>
            <a:endParaRPr lang="en-GB" dirty="0"/>
          </a:p>
        </p:txBody>
      </p:sp>
      <p:pic>
        <p:nvPicPr>
          <p:cNvPr id="2050" name="Picture 2" descr="Disruptive technology vs sustaining technology - Compu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0783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41F3A22-557C-874E-9BF0-B41009B12F06}"/>
              </a:ext>
            </a:extLst>
          </p:cNvPr>
          <p:cNvSpPr>
            <a:spLocks noGrp="1"/>
          </p:cNvSpPr>
          <p:nvPr>
            <p:ph type="body" sz="quarter" idx="14"/>
          </p:nvPr>
        </p:nvSpPr>
        <p:spPr>
          <a:xfrm>
            <a:off x="1070769" y="1751857"/>
            <a:ext cx="7002462" cy="1524000"/>
          </a:xfrm>
        </p:spPr>
        <p:txBody>
          <a:bodyPr/>
          <a:lstStyle/>
          <a:p>
            <a:r>
              <a:rPr lang="nl-NL" dirty="0"/>
              <a:t> </a:t>
            </a:r>
            <a:r>
              <a:rPr lang="en-US" b="1" dirty="0">
                <a:solidFill>
                  <a:schemeClr val="bg1"/>
                </a:solidFill>
              </a:rPr>
              <a:t>Innovative benefits</a:t>
            </a:r>
          </a:p>
          <a:p>
            <a:r>
              <a:rPr lang="en-US" b="1" dirty="0">
                <a:solidFill>
                  <a:schemeClr val="bg1"/>
                </a:solidFill>
              </a:rPr>
              <a:t> Startup opportunities</a:t>
            </a:r>
          </a:p>
          <a:p>
            <a:r>
              <a:rPr lang="en-US" dirty="0">
                <a:solidFill>
                  <a:schemeClr val="bg1"/>
                </a:solidFill>
              </a:rPr>
              <a:t> </a:t>
            </a:r>
            <a:r>
              <a:rPr lang="en-US" b="1" dirty="0">
                <a:solidFill>
                  <a:schemeClr val="bg1"/>
                </a:solidFill>
              </a:rPr>
              <a:t>Room for business growth</a:t>
            </a:r>
          </a:p>
        </p:txBody>
      </p:sp>
      <p:sp>
        <p:nvSpPr>
          <p:cNvPr id="2" name="Title 1">
            <a:extLst>
              <a:ext uri="{FF2B5EF4-FFF2-40B4-BE49-F238E27FC236}">
                <a16:creationId xmlns:a16="http://schemas.microsoft.com/office/drawing/2014/main" id="{14B945AC-F4A4-DF4D-8E49-87C7688A56D6}"/>
              </a:ext>
            </a:extLst>
          </p:cNvPr>
          <p:cNvSpPr>
            <a:spLocks noGrp="1"/>
          </p:cNvSpPr>
          <p:nvPr>
            <p:ph type="title"/>
          </p:nvPr>
        </p:nvSpPr>
        <p:spPr>
          <a:xfrm>
            <a:off x="1083926" y="545407"/>
            <a:ext cx="6776706" cy="628959"/>
          </a:xfrm>
        </p:spPr>
        <p:txBody>
          <a:bodyPr/>
          <a:lstStyle/>
          <a:p>
            <a:br>
              <a:rPr lang="nl-NL" dirty="0"/>
            </a:br>
            <a:r>
              <a:rPr lang="nl-NL" dirty="0">
                <a:solidFill>
                  <a:schemeClr val="bg1"/>
                </a:solidFill>
              </a:rPr>
              <a:t>Benefits of </a:t>
            </a:r>
            <a:r>
              <a:rPr lang="nl-NL" dirty="0" err="1">
                <a:solidFill>
                  <a:schemeClr val="bg1"/>
                </a:solidFill>
              </a:rPr>
              <a:t>disruptive</a:t>
            </a:r>
            <a:r>
              <a:rPr lang="nl-NL" dirty="0">
                <a:solidFill>
                  <a:schemeClr val="bg1"/>
                </a:solidFill>
              </a:rPr>
              <a:t> </a:t>
            </a:r>
            <a:r>
              <a:rPr lang="en-US" dirty="0">
                <a:solidFill>
                  <a:schemeClr val="bg1"/>
                </a:solidFill>
              </a:rPr>
              <a:t>technology</a:t>
            </a:r>
            <a:r>
              <a:rPr lang="nl-NL" dirty="0">
                <a:solidFill>
                  <a:schemeClr val="bg1"/>
                </a:solidFill>
              </a:rPr>
              <a:t> </a:t>
            </a:r>
          </a:p>
        </p:txBody>
      </p:sp>
    </p:spTree>
    <p:extLst>
      <p:ext uri="{BB962C8B-B14F-4D97-AF65-F5344CB8AC3E}">
        <p14:creationId xmlns:p14="http://schemas.microsoft.com/office/powerpoint/2010/main" val="887912574"/>
      </p:ext>
    </p:extLst>
  </p:cSld>
  <p:clrMapOvr>
    <a:masterClrMapping/>
  </p:clrMapOvr>
</p:sld>
</file>

<file path=ppt/theme/theme1.xml><?xml version="1.0" encoding="utf-8"?>
<a:theme xmlns:a="http://schemas.openxmlformats.org/drawingml/2006/main" name="Office Theme">
  <a:themeElements>
    <a:clrScheme name="BU">
      <a:dk1>
        <a:srgbClr val="000000"/>
      </a:dk1>
      <a:lt1>
        <a:srgbClr val="FFFFFF"/>
      </a:lt1>
      <a:dk2>
        <a:srgbClr val="00416B"/>
      </a:dk2>
      <a:lt2>
        <a:srgbClr val="FFFFFF"/>
      </a:lt2>
      <a:accent1>
        <a:srgbClr val="EE7623"/>
      </a:accent1>
      <a:accent2>
        <a:srgbClr val="00416B"/>
      </a:accent2>
      <a:accent3>
        <a:srgbClr val="5B6670"/>
      </a:accent3>
      <a:accent4>
        <a:srgbClr val="3CB3E5"/>
      </a:accent4>
      <a:accent5>
        <a:srgbClr val="76BC20"/>
      </a:accent5>
      <a:accent6>
        <a:srgbClr val="F5AD7B"/>
      </a:accent6>
      <a:hlink>
        <a:srgbClr val="000000"/>
      </a:hlink>
      <a:folHlink>
        <a:srgbClr val="000000"/>
      </a:folHlink>
    </a:clrScheme>
    <a:fontScheme name="Breda University">
      <a:majorFont>
        <a:latin typeface="Open Sans Semibold"/>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Autofit/>
      </a:bodyPr>
      <a:lstStyle>
        <a:defPPr algn="l">
          <a:defRPr/>
        </a:defPPr>
      </a:lstStyle>
    </a:txDef>
  </a:objectDefaults>
  <a:extraClrSchemeLst/>
  <a:extLst>
    <a:ext uri="{05A4C25C-085E-4340-85A3-A5531E510DB2}">
      <thm15:themeFamily xmlns:thm15="http://schemas.microsoft.com/office/thememl/2012/main" name="REA008-1 BU PPT Basis SD_v1.9" id="{5F2250B9-ADC0-AC48-8FF4-D4D248BCDA6F}" vid="{A26E9EE4-F003-984F-A989-755333216F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6E8E47F482084690F09E108FDBAEC7" ma:contentTypeVersion="13" ma:contentTypeDescription="Create a new document." ma:contentTypeScope="" ma:versionID="16992b86eb751f149a5c98b7af48029e">
  <xsd:schema xmlns:xsd="http://www.w3.org/2001/XMLSchema" xmlns:xs="http://www.w3.org/2001/XMLSchema" xmlns:p="http://schemas.microsoft.com/office/2006/metadata/properties" xmlns:ns3="66b029fd-0ea1-4d8c-91bb-94993490c338" xmlns:ns4="50d4ea4f-6821-46cd-985e-aa6592492c3c" targetNamespace="http://schemas.microsoft.com/office/2006/metadata/properties" ma:root="true" ma:fieldsID="e6ca46374d727ce3aa8df1ea5ca7e185" ns3:_="" ns4:_="">
    <xsd:import namespace="66b029fd-0ea1-4d8c-91bb-94993490c338"/>
    <xsd:import namespace="50d4ea4f-6821-46cd-985e-aa6592492c3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029fd-0ea1-4d8c-91bb-94993490c3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d4ea4f-6821-46cd-985e-aa6592492c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1A2903-BDC7-420D-A9D8-2A01A25CF5F3}">
  <ds:schemaRefs>
    <ds:schemaRef ds:uri="66b029fd-0ea1-4d8c-91bb-94993490c338"/>
    <ds:schemaRef ds:uri="http://purl.org/dc/terms/"/>
    <ds:schemaRef ds:uri="50d4ea4f-6821-46cd-985e-aa6592492c3c"/>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B6BB0F3-84FA-4A45-85E0-2A8773C58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b029fd-0ea1-4d8c-91bb-94993490c338"/>
    <ds:schemaRef ds:uri="50d4ea4f-6821-46cd-985e-aa6592492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4AA32B-D4DE-4597-AD34-8BBEE31C5C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BUAS PPT Basis</Template>
  <TotalTime>0</TotalTime>
  <Words>1644</Words>
  <Application>Microsoft Office PowerPoint</Application>
  <PresentationFormat>On-screen Show (16:9)</PresentationFormat>
  <Paragraphs>403</Paragraphs>
  <Slides>53</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Open Sans</vt:lpstr>
      <vt:lpstr>Open Sans Light</vt:lpstr>
      <vt:lpstr>Open Sans Semibold</vt:lpstr>
      <vt:lpstr>Segoe UI</vt:lpstr>
      <vt:lpstr>System Font Regular</vt:lpstr>
      <vt:lpstr>verdana</vt:lpstr>
      <vt:lpstr>Office Theme</vt:lpstr>
      <vt:lpstr>Disruptive Technology</vt:lpstr>
      <vt:lpstr>PowerPoint Presentation</vt:lpstr>
      <vt:lpstr>PowerPoint Presentation</vt:lpstr>
      <vt:lpstr>PowerPoint Presentation</vt:lpstr>
      <vt:lpstr>PowerPoint Presentation</vt:lpstr>
      <vt:lpstr>Characteristics of disruptive innovation</vt:lpstr>
      <vt:lpstr>NEW TECHNOLOGY</vt:lpstr>
      <vt:lpstr>PowerPoint Presentation</vt:lpstr>
      <vt:lpstr> Benefits of disruptive technology </vt:lpstr>
      <vt:lpstr> Disadvantages of disruptive technology</vt:lpstr>
      <vt:lpstr>PowerPoint Presentation</vt:lpstr>
      <vt:lpstr>PowerPoint Presentation</vt:lpstr>
      <vt:lpstr> The mobile revolution</vt:lpstr>
      <vt:lpstr>Cloud services</vt:lpstr>
      <vt:lpstr>Data everywhere</vt:lpstr>
      <vt:lpstr>The Internet of Things</vt:lpstr>
      <vt:lpstr>E-commerce</vt:lpstr>
      <vt:lpstr>E-commerce</vt:lpstr>
      <vt:lpstr>PowerPoint Presentation</vt:lpstr>
      <vt:lpstr>PowerPoint Presentation</vt:lpstr>
      <vt:lpstr>PowerPoint Presentation</vt:lpstr>
      <vt:lpstr>PowerPoint Presentation</vt:lpstr>
      <vt:lpstr>PowerPoint Presentation</vt:lpstr>
      <vt:lpstr>PowerPoint Presentation</vt:lpstr>
      <vt:lpstr>Advertising/Marketing</vt:lpstr>
      <vt:lpstr>Advertising/Marketing</vt:lpstr>
      <vt:lpstr>RETAIL</vt:lpstr>
      <vt:lpstr>HEALTHCARE</vt:lpstr>
      <vt:lpstr>BIOMETRICS</vt:lpstr>
      <vt:lpstr>PowerPoint Presentation</vt:lpstr>
      <vt:lpstr>PowerPoint Presentation</vt:lpstr>
      <vt:lpstr>PowerPoint Presentation</vt:lpstr>
      <vt:lpstr>PowerPoint Presentation</vt:lpstr>
      <vt:lpstr>   1. Listen to your customers and observe the industry trends.  </vt:lpstr>
      <vt:lpstr>Kano Model </vt:lpstr>
      <vt:lpstr>   2. Focus on business model innovation  </vt:lpstr>
      <vt:lpstr>   3. Don't count on breaking through right away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NHTV</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Kozlova, Zhanna</dc:creator>
  <cp:keywords/>
  <dc:description/>
  <cp:lastModifiedBy>Heijligers, Bram</cp:lastModifiedBy>
  <cp:revision>77</cp:revision>
  <dcterms:created xsi:type="dcterms:W3CDTF">2022-03-28T17:29:36Z</dcterms:created>
  <dcterms:modified xsi:type="dcterms:W3CDTF">2022-03-31T09:29:50Z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0x0101006F6E8E47F482084690F09E108FDBAEC7</vt:lpwstr>
  </property>
</Properties>
</file>